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1"/>
  </p:notesMasterIdLst>
  <p:sldIdLst>
    <p:sldId id="256" r:id="rId5"/>
    <p:sldId id="322" r:id="rId6"/>
    <p:sldId id="332" r:id="rId7"/>
    <p:sldId id="333" r:id="rId8"/>
    <p:sldId id="328" r:id="rId9"/>
    <p:sldId id="323" r:id="rId10"/>
  </p:sldIdLst>
  <p:sldSz cx="9144000" cy="5143500" type="screen16x9"/>
  <p:notesSz cx="6858000" cy="9144000"/>
  <p:embeddedFontLst>
    <p:embeddedFont>
      <p:font typeface="Quicksand" panose="020B060402020202020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Light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D2C68-112F-A1BA-28DE-A6B4641F7290}" v="48" dt="2024-10-24T09:47:41.978"/>
    <p1510:client id="{7E48DA25-9227-514F-BA6D-18B2013ED5A1}" v="1325" dt="2024-10-24T11:46:27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4"/>
  </p:normalViewPr>
  <p:slideViewPr>
    <p:cSldViewPr snapToGrid="0">
      <p:cViewPr varScale="1">
        <p:scale>
          <a:sx n="136" d="100"/>
          <a:sy n="136" d="100"/>
        </p:scale>
        <p:origin x="1504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4T10:20:46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55473 11305 16383 0 0,'0'0'0'0'0,"2"0"0"0"0,3 1 0 0 0,3-1 0 0 0,3 0 0 0 0,4 1 0 0 0,6 0 0 0 0,3 0 0 0 0,1-1 0 0 0,-1 1 0 0 0,0-1 0 0 0,-3 1 0 0 0,-2-1 0 0 0,0 0 0 0 0,0 0 0 0 0,-1 0 0 0 0,-2 0 0 0 0,-1 0 0 0 0,-2 0 0 0 0,-1 0 0 0 0,-3 0 0 0 0,1 0 0 0 0,0 0 0 0 0,1 1 0 0 0,1-1 0 0 0,1 0 0 0 0,1 0 0 0 0,0 0 0 0 0,1-1 0 0 0,4 1 0 0 0,5 0 0 0 0,3-1 0 0 0,0 1 0 0 0,-1 0 0 0 0,-2 0 0 0 0,0 0 0 0 0,3 0 0 0 0,6 1 0 0 0,3 0 0 0 0,-1 0 0 0 0,-3 0 0 0 0,-3-1 0 0 0,-2 1 0 0 0,0 0 0 0 0,5 0 0 0 0,2-1 0 0 0,-2 1 0 0 0,-3-1 0 0 0,-3 1 0 0 0,-2 0 0 0 0,2-1 0 0 0,5 1 0 0 0,2 0 0 0 0,-2 0 0 0 0,-3 0 0 0 0,-3-1 0 0 0,0 1 0 0 0,3-1 0 0 0,1 1 0 0 0,-2 0 0 0 0,-3 0 0 0 0,-3 0 0 0 0,-6-1 0 0 0,-4 0 0 0 0,-2 0 0 0 0,-1 0 0 0 0,-2 1 0 0 0,-1-1 0 0 0,0 0 0 0 0,-1 0 0 0 0,-1 0 0 0 0,1 1 0 0 0,1-1 0 0 0,2 0 0 0 0,1 0 0 0 0,0 0 0 0 0,0 0 0 0 0,0 0 0 0 0,-1 0 0 0 0,-1 1 0 0 0,2-2-16383 0 0,0 0 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687a5bf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687a5bf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3687a5bf7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257a4789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21257a4789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0a3efdf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c0a3efdf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38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0a3efdf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c0a3efdf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80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0a3efdf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c0a3efdf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96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F36F7524-2CD1-46C4-C758-3A20AEAC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23BB815A-F22C-0381-4174-53260633F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9D18BE82-2215-B0BD-D3FC-ACA24E907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27E542CE-1850-2FC5-4A9D-5C8172E5AA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87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a">
  <p:cSld name="Předěl 1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32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9748" y="370403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011014" y="12215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" name="Google Shape;73;p14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m">
  <p:cSld name="1_ty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sah">
  <p:cSld name="1_obsah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7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7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7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7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ek">
  <p:cSld name="1_Obraze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9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m">
  <p:cSld name="2_ty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sah">
  <p:cSld name="2_obsah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2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2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22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22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09708" y="4685047"/>
            <a:ext cx="426024" cy="3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razek">
  <p:cSld name="2_Obraze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">
  <p:cSld name="Předěl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12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4938" y="253078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2564607" y="11072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52073" y="547891"/>
            <a:ext cx="7834094" cy="5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52073" y="1272637"/>
            <a:ext cx="7834094" cy="336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"/>
              <a:buNone/>
              <a:defRPr sz="5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0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0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talk.arnold-robot.com/surveys/y5KJ0I_rePcBKVs93K3Mo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talk.arnold-robot.com/report/c8573e1f-308e-4271-b12c-3c93001855e6?topic_group_id=98&amp;phasesChecked=false&amp;phasesActiveTab=0&amp;timeRangePeriod1=null&amp;timeRangePeriod2=null&amp;timeRangePeriod3=null&amp;added_on_from=null&amp;added_on_to=null&amp;unit-teams=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talk.arnold-robot.com/surveys/y5KJ0I_rePcBKVs93K3M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talk.arnold-robot.com/report-sequence/a8af2b0b-2ad9-4633-a986-fb0c5ab77140?_gl=1*s66osb*_gcl_au*MTUyMjc3MzE1NS4xNzI4ODkwMjIw*_ga*MTY3ODA1ODIyNS4xNjU2NDg5ODMx*_ga_5CYDWV9S95*MTcyOTI1OTY4Mi4yNzkuMS4xNzI5MjYyMTQxLjU5LjAuMA..&amp;added_on_from=null&amp;added_on_to=null&amp;phasesChecked=false&amp;phasesActiveTab=0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hyperlink" Target="https://www.teamio.com/temp/arn-calc24b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24953" y="205979"/>
            <a:ext cx="8361847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 err="1">
                <a:solidFill>
                  <a:schemeClr val="dk1"/>
                </a:solidFill>
              </a:rPr>
              <a:t>Ahoj</a:t>
            </a:r>
            <a:r>
              <a:rPr lang="en" sz="4000" dirty="0">
                <a:solidFill>
                  <a:schemeClr val="dk1"/>
                </a:solidFill>
              </a:rPr>
              <a:t>, </a:t>
            </a:r>
            <a:r>
              <a:rPr lang="en" sz="4000" dirty="0" err="1">
                <a:solidFill>
                  <a:schemeClr val="dk1"/>
                </a:solidFill>
              </a:rPr>
              <a:t>já</a:t>
            </a:r>
            <a:r>
              <a:rPr lang="en" sz="4000" dirty="0">
                <a:solidFill>
                  <a:schemeClr val="dk1"/>
                </a:solidFill>
              </a:rPr>
              <a:t> </a:t>
            </a:r>
            <a:r>
              <a:rPr lang="en" sz="4000" dirty="0" err="1">
                <a:solidFill>
                  <a:schemeClr val="dk1"/>
                </a:solidFill>
              </a:rPr>
              <a:t>jsem</a:t>
            </a:r>
            <a:r>
              <a:rPr lang="en" sz="4000" dirty="0">
                <a:solidFill>
                  <a:schemeClr val="dk1"/>
                </a:solidFill>
              </a:rPr>
              <a:t> Arnold!</a:t>
            </a:r>
            <a:br>
              <a:rPr lang="en" sz="4000" dirty="0">
                <a:solidFill>
                  <a:schemeClr val="dk1"/>
                </a:solidFill>
              </a:rPr>
            </a:br>
            <a:r>
              <a:rPr lang="en" sz="2000" dirty="0" err="1">
                <a:solidFill>
                  <a:schemeClr val="dk1"/>
                </a:solidFill>
                <a:latin typeface="Roboto Light"/>
              </a:rPr>
              <a:t>Ukážu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ti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, jak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ti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Roboto Light"/>
              </a:rPr>
              <a:t>mohu</a:t>
            </a:r>
            <a:r>
              <a:rPr lang="en" sz="2000" dirty="0">
                <a:solidFill>
                  <a:schemeClr val="dk1"/>
                </a:solidFill>
                <a:latin typeface="Roboto Light"/>
              </a:rPr>
              <a:t> </a:t>
            </a:r>
            <a:r>
              <a:rPr lang="en" sz="2000" b="0" dirty="0" err="1">
                <a:solidFill>
                  <a:schemeClr val="dk1"/>
                </a:solidFill>
              </a:rPr>
              <a:t>pomoci</a:t>
            </a:r>
            <a:r>
              <a:rPr lang="en" sz="2000" b="0" dirty="0">
                <a:solidFill>
                  <a:schemeClr val="dk1"/>
                </a:solidFill>
              </a:rPr>
              <a:t> s </a:t>
            </a:r>
            <a:r>
              <a:rPr lang="en" sz="2000" dirty="0">
                <a:solidFill>
                  <a:schemeClr val="dk1"/>
                </a:solidFill>
              </a:rPr>
              <a:t>Exit </a:t>
            </a:r>
            <a:r>
              <a:rPr lang="en" sz="2000" dirty="0" err="1">
                <a:solidFill>
                  <a:schemeClr val="dk1"/>
                </a:solidFill>
              </a:rPr>
              <a:t>průzkumy</a:t>
            </a:r>
            <a:r>
              <a:rPr lang="en" sz="2000" dirty="0">
                <a:solidFill>
                  <a:schemeClr val="dk1"/>
                </a:solidFill>
              </a:rPr>
              <a:t> a </a:t>
            </a:r>
            <a:r>
              <a:rPr lang="en" sz="2000" dirty="0" err="1">
                <a:solidFill>
                  <a:schemeClr val="dk1"/>
                </a:solidFill>
              </a:rPr>
              <a:t>podpořit</a:t>
            </a:r>
            <a:r>
              <a:rPr lang="en" sz="2000" dirty="0">
                <a:solidFill>
                  <a:schemeClr val="dk1"/>
                </a:solidFill>
              </a:rPr>
              <a:t> </a:t>
            </a:r>
            <a:r>
              <a:rPr lang="en" sz="2000" dirty="0" err="1">
                <a:solidFill>
                  <a:schemeClr val="dk1"/>
                </a:solidFill>
              </a:rPr>
              <a:t>nižší</a:t>
            </a:r>
            <a:r>
              <a:rPr lang="en" sz="2000" dirty="0">
                <a:solidFill>
                  <a:schemeClr val="dk1"/>
                </a:solidFill>
              </a:rPr>
              <a:t> </a:t>
            </a:r>
            <a:r>
              <a:rPr lang="en" sz="2000" dirty="0" err="1">
                <a:solidFill>
                  <a:schemeClr val="dk1"/>
                </a:solidFill>
              </a:rPr>
              <a:t>fluktuaci</a:t>
            </a:r>
            <a:r>
              <a:rPr lang="en" sz="20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75" y="1215779"/>
            <a:ext cx="6724133" cy="37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1474175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"/>
          <p:cNvSpPr txBox="1">
            <a:spLocks noGrp="1"/>
          </p:cNvSpPr>
          <p:nvPr>
            <p:ph type="title"/>
          </p:nvPr>
        </p:nvSpPr>
        <p:spPr>
          <a:xfrm>
            <a:off x="244900" y="1804563"/>
            <a:ext cx="4757100" cy="10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Jsem chatbot</a:t>
            </a: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který zaměstnance rozmluví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58"/>
          <p:cNvSpPr txBox="1"/>
          <p:nvPr/>
        </p:nvSpPr>
        <p:spPr>
          <a:xfrm>
            <a:off x="244900" y="2571750"/>
            <a:ext cx="4075200" cy="165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Arnold je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digitální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parťák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který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ví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jak se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správně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zeptat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uchazečů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Pomáhá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tak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snadno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získat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zpětnou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vazbu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Dá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využít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od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náboru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přes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onboarding,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retenci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rozvoj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až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po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rozloučení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Podporuje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otevřenost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vůči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firmě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rámci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err="1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týmu</a:t>
            </a:r>
            <a:r>
              <a:rPr lang="en" sz="10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000">
              <a:latin typeface="Roboto"/>
            </a:endParaRPr>
          </a:p>
          <a:p>
            <a:pPr>
              <a:lnSpc>
                <a:spcPct val="114999"/>
              </a:lnSpc>
            </a:pPr>
            <a:br>
              <a:rPr lang="en-US">
                <a:sym typeface="Roboto"/>
              </a:rPr>
            </a:br>
            <a:endParaRPr lang="en-US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blue and white cartoon character&#10;&#10;Description automatically generated">
            <a:extLst>
              <a:ext uri="{FF2B5EF4-FFF2-40B4-BE49-F238E27FC236}">
                <a16:creationId xmlns:a16="http://schemas.microsoft.com/office/drawing/2014/main" id="{16C5BBA3-B6C7-2FFC-D6E5-0F97BEC7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71" y="1333571"/>
            <a:ext cx="4053922" cy="2004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322CA4-1424-CB0E-BB6F-BAA4F4475E08}"/>
                  </a:ext>
                </a:extLst>
              </p14:cNvPr>
              <p14:cNvContentPartPr/>
              <p14:nvPr/>
            </p14:nvContentPartPr>
            <p14:xfrm>
              <a:off x="8364540" y="2036110"/>
              <a:ext cx="534243" cy="961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322CA4-1424-CB0E-BB6F-BAA4F4475E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0936" y="1933489"/>
                <a:ext cx="641811" cy="2151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7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y &amp; Exit Interviews">
            <a:extLst>
              <a:ext uri="{FF2B5EF4-FFF2-40B4-BE49-F238E27FC236}">
                <a16:creationId xmlns:a16="http://schemas.microsoft.com/office/drawing/2014/main" id="{09AA0B14-A3BE-DF1A-8EB1-15DC93FE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42" y="1496561"/>
            <a:ext cx="5572361" cy="2150376"/>
          </a:xfrm>
          <a:prstGeom prst="rect">
            <a:avLst/>
          </a:prstGeom>
        </p:spPr>
      </p:pic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Přínosy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Exit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průzkumů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457200" y="1354161"/>
            <a:ext cx="3121077" cy="999616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/>
          </a:p>
          <a:p>
            <a:endParaRPr lang="en" sz="1200" dirty="0">
              <a:latin typeface="Roboto Light"/>
              <a:ea typeface="Roboto Light"/>
            </a:endParaRPr>
          </a:p>
          <a:p>
            <a:r>
              <a:rPr lang="en" sz="1200" b="1" dirty="0">
                <a:latin typeface="Roboto"/>
                <a:ea typeface="Roboto Light"/>
                <a:sym typeface="Roboto"/>
              </a:rPr>
              <a:t>Exit Surveys </a:t>
            </a:r>
            <a:r>
              <a:rPr lang="en" sz="1200" err="1">
                <a:latin typeface="Roboto Light"/>
                <a:ea typeface="Roboto Light"/>
                <a:sym typeface="Roboto"/>
              </a:rPr>
              <a:t>umožňují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firmám</a:t>
            </a:r>
            <a:r>
              <a:rPr lang="en" sz="1200" b="1" dirty="0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zjistit</a:t>
            </a:r>
            <a:r>
              <a:rPr lang="en" sz="1200" b="1" dirty="0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hlavní</a:t>
            </a:r>
            <a:r>
              <a:rPr lang="en" sz="1200" b="1" dirty="0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příčiny</a:t>
            </a:r>
            <a:r>
              <a:rPr lang="en" sz="1200" b="1" dirty="0">
                <a:latin typeface="Roboto"/>
                <a:ea typeface="Roboto Light"/>
                <a:sym typeface="Roboto"/>
              </a:rPr>
              <a:t> </a:t>
            </a:r>
            <a:r>
              <a:rPr lang="en" sz="1200" b="1" err="1">
                <a:latin typeface="Roboto"/>
                <a:ea typeface="Roboto Light"/>
                <a:sym typeface="Roboto"/>
              </a:rPr>
              <a:t>odchodů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, </a:t>
            </a:r>
            <a:r>
              <a:rPr lang="en" sz="1200" err="1">
                <a:latin typeface="Roboto Light"/>
                <a:ea typeface="Roboto Light"/>
                <a:sym typeface="Roboto"/>
              </a:rPr>
              <a:t>což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pomáhá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odhalit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</a:t>
            </a:r>
            <a:r>
              <a:rPr lang="en" sz="1200" err="1">
                <a:latin typeface="Roboto Light"/>
                <a:ea typeface="Roboto Light"/>
                <a:sym typeface="Roboto"/>
              </a:rPr>
              <a:t>opakující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se </a:t>
            </a:r>
            <a:r>
              <a:rPr lang="en" sz="1200" err="1">
                <a:latin typeface="Roboto Light"/>
                <a:ea typeface="Roboto Light"/>
                <a:sym typeface="Roboto"/>
              </a:rPr>
              <a:t>problémy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a </a:t>
            </a:r>
            <a:r>
              <a:rPr lang="en" sz="1200" err="1">
                <a:latin typeface="Roboto Light"/>
                <a:ea typeface="Roboto Light"/>
                <a:sym typeface="Roboto"/>
              </a:rPr>
              <a:t>oblasti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 pro </a:t>
            </a:r>
            <a:r>
              <a:rPr lang="en" sz="1200" err="1">
                <a:latin typeface="Roboto Light"/>
                <a:ea typeface="Roboto Light"/>
                <a:sym typeface="Roboto"/>
              </a:rPr>
              <a:t>zlepšení</a:t>
            </a:r>
            <a:r>
              <a:rPr lang="en" sz="1200" dirty="0">
                <a:latin typeface="Roboto Light"/>
                <a:ea typeface="Roboto Light"/>
                <a:sym typeface="Roboto"/>
              </a:rPr>
              <a:t>.</a:t>
            </a:r>
            <a:endParaRPr lang="en" sz="1200" dirty="0">
              <a:latin typeface="Roboto Light"/>
              <a:ea typeface="Roboto Light"/>
            </a:endParaRPr>
          </a:p>
          <a:p>
            <a:pPr marL="285750" indent="-285750">
              <a:buChar char="•"/>
            </a:pPr>
            <a:endParaRPr lang="en" dirty="0"/>
          </a:p>
          <a:p>
            <a:pPr>
              <a:lnSpc>
                <a:spcPct val="114999"/>
              </a:lnSpc>
              <a:spcBef>
                <a:spcPts val="600"/>
              </a:spcBef>
            </a:pPr>
            <a:endParaRPr lang="en" sz="1200" b="1" dirty="0">
              <a:latin typeface="Roboto"/>
              <a:ea typeface="Roboto Light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504431" y="2936877"/>
            <a:ext cx="3033900" cy="928193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" sz="1200" dirty="0">
              <a:latin typeface="Roboto Light"/>
              <a:ea typeface="Roboto Light"/>
              <a:cs typeface="Roboto Light"/>
            </a:endParaRPr>
          </a:p>
          <a:p>
            <a:endParaRPr lang="en" sz="1200" dirty="0">
              <a:latin typeface="Roboto Light"/>
              <a:ea typeface="Roboto Light"/>
              <a:cs typeface="Roboto Light"/>
            </a:endParaRPr>
          </a:p>
          <a:p>
            <a:r>
              <a:rPr lang="en" sz="1200" b="1" dirty="0">
                <a:latin typeface="Roboto"/>
                <a:ea typeface="Roboto Light"/>
                <a:cs typeface="Roboto Light"/>
              </a:rPr>
              <a:t>Exit Surveys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mohou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doplnit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osobní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rozhor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se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zaměstnancem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nebo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automatizovat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rozhovory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 k </a:t>
            </a:r>
            <a:r>
              <a:rPr lang="en" sz="1200" err="1">
                <a:latin typeface="Roboto Light"/>
                <a:ea typeface="Roboto Light"/>
                <a:cs typeface="Roboto Light"/>
              </a:rPr>
              <a:t>odchodům</a:t>
            </a:r>
            <a:r>
              <a:rPr lang="en" sz="1200" dirty="0">
                <a:latin typeface="Roboto Light"/>
                <a:ea typeface="Roboto Light"/>
                <a:cs typeface="Roboto Light"/>
              </a:rPr>
              <a:t>. </a:t>
            </a:r>
          </a:p>
          <a:p>
            <a:pPr>
              <a:lnSpc>
                <a:spcPct val="114999"/>
              </a:lnSpc>
              <a:spcBef>
                <a:spcPts val="600"/>
              </a:spcBef>
            </a:pPr>
            <a:endParaRPr lang="en" sz="1300" b="1" dirty="0">
              <a:latin typeface="Roboto"/>
              <a:ea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923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Exit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průzkum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=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krátké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povídání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s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Arnoldem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 </a:t>
            </a:r>
          </a:p>
        </p:txBody>
      </p:sp>
      <p:sp>
        <p:nvSpPr>
          <p:cNvPr id="251" name="Google Shape;251;p36"/>
          <p:cNvSpPr/>
          <p:nvPr/>
        </p:nvSpPr>
        <p:spPr>
          <a:xfrm>
            <a:off x="457200" y="1373054"/>
            <a:ext cx="3305279" cy="938215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/>
          </a:p>
          <a:p>
            <a:endParaRPr lang="en" sz="1200" dirty="0">
              <a:latin typeface="Roboto Light"/>
              <a:ea typeface="Roboto Light"/>
            </a:endParaRPr>
          </a:p>
          <a:p>
            <a:r>
              <a:rPr lang="en" dirty="0">
                <a:latin typeface="Roboto Light"/>
                <a:ea typeface="Roboto Light"/>
              </a:rPr>
              <a:t>Exit </a:t>
            </a:r>
            <a:r>
              <a:rPr lang="en" dirty="0" err="1">
                <a:latin typeface="Roboto Light"/>
                <a:ea typeface="Roboto Light"/>
              </a:rPr>
              <a:t>průzkum</a:t>
            </a:r>
            <a:r>
              <a:rPr lang="en" dirty="0">
                <a:latin typeface="Roboto Light"/>
                <a:ea typeface="Roboto Light"/>
              </a:rPr>
              <a:t> je </a:t>
            </a:r>
            <a:r>
              <a:rPr lang="en" dirty="0" err="1">
                <a:latin typeface="Roboto Light"/>
                <a:ea typeface="Roboto Light"/>
              </a:rPr>
              <a:t>možné</a:t>
            </a:r>
            <a:r>
              <a:rPr lang="en" dirty="0">
                <a:latin typeface="Roboto Light"/>
                <a:ea typeface="Roboto Light"/>
              </a:rPr>
              <a:t> </a:t>
            </a:r>
            <a:r>
              <a:rPr lang="en" dirty="0" err="1">
                <a:latin typeface="Roboto Light"/>
                <a:ea typeface="Roboto Light"/>
              </a:rPr>
              <a:t>lidem</a:t>
            </a:r>
            <a:r>
              <a:rPr lang="en" dirty="0">
                <a:latin typeface="Roboto Light"/>
                <a:ea typeface="Roboto Light"/>
              </a:rPr>
              <a:t> </a:t>
            </a:r>
            <a:r>
              <a:rPr lang="en" dirty="0" err="1">
                <a:latin typeface="Roboto Light"/>
                <a:ea typeface="Roboto Light"/>
              </a:rPr>
              <a:t>poslat</a:t>
            </a:r>
            <a:r>
              <a:rPr lang="en" dirty="0">
                <a:latin typeface="Roboto Light"/>
                <a:ea typeface="Roboto Light"/>
              </a:rPr>
              <a:t> do </a:t>
            </a:r>
            <a:r>
              <a:rPr lang="en" b="1" dirty="0" err="1">
                <a:latin typeface="Roboto"/>
                <a:ea typeface="Roboto Light"/>
              </a:rPr>
              <a:t>emailu</a:t>
            </a:r>
            <a:r>
              <a:rPr lang="en" b="1" dirty="0">
                <a:latin typeface="Roboto"/>
                <a:ea typeface="Roboto Light"/>
              </a:rPr>
              <a:t> </a:t>
            </a:r>
            <a:r>
              <a:rPr lang="en" b="1" dirty="0" err="1">
                <a:latin typeface="Roboto"/>
                <a:ea typeface="Roboto Light"/>
              </a:rPr>
              <a:t>anebo</a:t>
            </a:r>
            <a:r>
              <a:rPr lang="en" b="1" dirty="0">
                <a:latin typeface="Roboto"/>
                <a:ea typeface="Roboto Light"/>
              </a:rPr>
              <a:t> do SMS</a:t>
            </a:r>
            <a:r>
              <a:rPr lang="en" dirty="0">
                <a:latin typeface="Roboto Light"/>
                <a:ea typeface="Roboto Light"/>
              </a:rPr>
              <a:t> (</a:t>
            </a:r>
            <a:r>
              <a:rPr lang="en" dirty="0" err="1">
                <a:latin typeface="Roboto Light"/>
                <a:ea typeface="Roboto Light"/>
              </a:rPr>
              <a:t>lepší</a:t>
            </a:r>
            <a:r>
              <a:rPr lang="en" dirty="0">
                <a:latin typeface="Roboto Light"/>
                <a:ea typeface="Roboto Light"/>
              </a:rPr>
              <a:t> pro </a:t>
            </a:r>
            <a:r>
              <a:rPr lang="en" dirty="0" err="1">
                <a:latin typeface="Roboto Light"/>
                <a:ea typeface="Roboto Light"/>
              </a:rPr>
              <a:t>lidi</a:t>
            </a:r>
            <a:r>
              <a:rPr lang="en" dirty="0">
                <a:latin typeface="Roboto Light"/>
                <a:ea typeface="Roboto Light"/>
              </a:rPr>
              <a:t> </a:t>
            </a:r>
            <a:br>
              <a:rPr lang="en" dirty="0">
                <a:latin typeface="Roboto Light"/>
                <a:ea typeface="Roboto Light"/>
              </a:rPr>
            </a:br>
            <a:r>
              <a:rPr lang="en" dirty="0">
                <a:latin typeface="Roboto Light"/>
                <a:ea typeface="Roboto Light"/>
              </a:rPr>
              <a:t>z </a:t>
            </a:r>
            <a:r>
              <a:rPr lang="en" dirty="0" err="1">
                <a:latin typeface="Roboto Light"/>
                <a:ea typeface="Roboto Light"/>
              </a:rPr>
              <a:t>provozu</a:t>
            </a:r>
            <a:r>
              <a:rPr lang="en" dirty="0">
                <a:latin typeface="Roboto Light"/>
                <a:ea typeface="Roboto Light"/>
              </a:rPr>
              <a:t>).</a:t>
            </a:r>
          </a:p>
          <a:p>
            <a:pPr>
              <a:lnSpc>
                <a:spcPct val="114999"/>
              </a:lnSpc>
              <a:spcBef>
                <a:spcPts val="600"/>
              </a:spcBef>
            </a:pPr>
            <a:endParaRPr lang="en" sz="1200" b="1" dirty="0">
              <a:latin typeface="Roboto"/>
              <a:ea typeface="Roboto Light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57200" y="2974662"/>
            <a:ext cx="3307842" cy="8479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>
                <a:latin typeface="Roboto Light"/>
                <a:ea typeface="Roboto Light"/>
                <a:cs typeface="Roboto Light"/>
              </a:rPr>
              <a:t>Vyplnění</a:t>
            </a:r>
            <a:r>
              <a:rPr lang="en" dirty="0">
                <a:latin typeface="Roboto Light"/>
                <a:ea typeface="Roboto Light"/>
                <a:cs typeface="Roboto Light"/>
              </a:rPr>
              <a:t> </a:t>
            </a:r>
            <a:r>
              <a:rPr lang="en" err="1">
                <a:latin typeface="Roboto Light"/>
                <a:ea typeface="Roboto Light"/>
                <a:cs typeface="Roboto Light"/>
              </a:rPr>
              <a:t>průzkumu</a:t>
            </a:r>
            <a:r>
              <a:rPr lang="en" dirty="0">
                <a:latin typeface="Roboto Light"/>
                <a:ea typeface="Roboto Light"/>
                <a:cs typeface="Roboto Light"/>
              </a:rPr>
              <a:t> </a:t>
            </a:r>
            <a:r>
              <a:rPr lang="en" err="1">
                <a:latin typeface="Roboto Light"/>
                <a:ea typeface="Roboto Light"/>
                <a:cs typeface="Roboto Light"/>
              </a:rPr>
              <a:t>zabere</a:t>
            </a:r>
            <a:r>
              <a:rPr lang="en" dirty="0">
                <a:latin typeface="Roboto Light"/>
                <a:ea typeface="Roboto Light"/>
                <a:cs typeface="Roboto Light"/>
              </a:rPr>
              <a:t> </a:t>
            </a:r>
            <a:r>
              <a:rPr lang="en" b="1" dirty="0">
                <a:latin typeface="Roboto"/>
                <a:ea typeface="Roboto Light"/>
                <a:cs typeface="Roboto Light"/>
              </a:rPr>
              <a:t>3-4 </a:t>
            </a:r>
            <a:r>
              <a:rPr lang="en" b="1" err="1">
                <a:latin typeface="Roboto"/>
                <a:ea typeface="Roboto Light"/>
                <a:cs typeface="Roboto Light"/>
              </a:rPr>
              <a:t>minuty</a:t>
            </a:r>
            <a:r>
              <a:rPr lang="en" b="1" dirty="0">
                <a:latin typeface="Roboto"/>
                <a:ea typeface="Roboto Light"/>
                <a:cs typeface="Roboto Light"/>
              </a:rPr>
              <a:t>.</a:t>
            </a:r>
            <a:r>
              <a:rPr lang="en" dirty="0">
                <a:latin typeface="Roboto Light"/>
                <a:ea typeface="Roboto Light"/>
                <a:cs typeface="Roboto Light"/>
              </a:rPr>
              <a:t> </a:t>
            </a:r>
            <a:r>
              <a:rPr lang="en" err="1">
                <a:latin typeface="Roboto Light"/>
                <a:ea typeface="Roboto Light"/>
                <a:cs typeface="Roboto Light"/>
              </a:rPr>
              <a:t>Průměrná</a:t>
            </a:r>
            <a:r>
              <a:rPr lang="en" dirty="0">
                <a:latin typeface="Roboto Light"/>
                <a:ea typeface="Roboto Light"/>
                <a:cs typeface="Roboto Light"/>
              </a:rPr>
              <a:t> </a:t>
            </a:r>
            <a:r>
              <a:rPr lang="en" b="1" err="1">
                <a:latin typeface="Roboto"/>
                <a:ea typeface="Roboto Light"/>
                <a:cs typeface="Roboto Light"/>
              </a:rPr>
              <a:t>návratnost</a:t>
            </a:r>
            <a:r>
              <a:rPr lang="en" b="1" dirty="0">
                <a:latin typeface="Roboto"/>
                <a:ea typeface="Roboto Light"/>
                <a:cs typeface="Roboto Light"/>
              </a:rPr>
              <a:t> je 50-60 %. </a:t>
            </a:r>
            <a:endParaRPr lang="en-US" dirty="0"/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EB0EEA07-F804-4586-03FA-F854074A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94" r="-332" b="16028"/>
          <a:stretch/>
        </p:blipFill>
        <p:spPr>
          <a:xfrm>
            <a:off x="6933740" y="1204756"/>
            <a:ext cx="1822799" cy="3081528"/>
          </a:xfrm>
          <a:prstGeom prst="rect">
            <a:avLst/>
          </a:prstGeom>
        </p:spPr>
      </p:pic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2D78B641-8432-7602-0FDD-136FD55C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" t="35" r="4121" b="118"/>
          <a:stretch/>
        </p:blipFill>
        <p:spPr>
          <a:xfrm>
            <a:off x="4571670" y="1204530"/>
            <a:ext cx="2085183" cy="30813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7D6B2F-DDA0-9E7D-326C-166C45D7ACA6}"/>
              </a:ext>
            </a:extLst>
          </p:cNvPr>
          <p:cNvGrpSpPr/>
          <p:nvPr/>
        </p:nvGrpSpPr>
        <p:grpSpPr>
          <a:xfrm>
            <a:off x="1553906" y="4343788"/>
            <a:ext cx="1696818" cy="548054"/>
            <a:chOff x="5450497" y="4126524"/>
            <a:chExt cx="1890208" cy="723900"/>
          </a:xfrm>
        </p:grpSpPr>
        <p:pic>
          <p:nvPicPr>
            <p:cNvPr id="15" name="Picture 14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89523BF6-E736-B906-2416-F949C60A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0497" y="4126524"/>
              <a:ext cx="1890208" cy="723900"/>
            </a:xfrm>
            <a:prstGeom prst="rect">
              <a:avLst/>
            </a:prstGeom>
          </p:spPr>
        </p:pic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5BEE9BE-10D5-FFE9-610F-0E38F5281303}"/>
                </a:ext>
              </a:extLst>
            </p:cNvPr>
            <p:cNvSpPr txBox="1"/>
            <p:nvPr/>
          </p:nvSpPr>
          <p:spPr>
            <a:xfrm>
              <a:off x="5557820" y="4316311"/>
              <a:ext cx="1781544" cy="3455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B0F0"/>
                  </a:solidFill>
                  <a:latin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Zkusit Exit průzkum</a:t>
              </a:r>
              <a:endParaRPr lang="en-US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29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Report =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důvody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odchodu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na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jednom</a:t>
            </a:r>
            <a:r>
              <a:rPr lang="en" sz="32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místě</a:t>
            </a:r>
          </a:p>
        </p:txBody>
      </p:sp>
      <p:sp>
        <p:nvSpPr>
          <p:cNvPr id="251" name="Google Shape;251;p36"/>
          <p:cNvSpPr/>
          <p:nvPr/>
        </p:nvSpPr>
        <p:spPr>
          <a:xfrm>
            <a:off x="457200" y="1287565"/>
            <a:ext cx="3166147" cy="999616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200" b="1" dirty="0" err="1">
                <a:latin typeface="Roboto"/>
                <a:ea typeface="Roboto Light"/>
                <a:sym typeface="Roboto Light"/>
              </a:rPr>
              <a:t>Všechna</a:t>
            </a:r>
            <a:r>
              <a:rPr lang="en" sz="1200" b="1" dirty="0">
                <a:latin typeface="Roboto"/>
                <a:ea typeface="Roboto Light"/>
                <a:sym typeface="Roboto Light"/>
              </a:rPr>
              <a:t> data v </a:t>
            </a:r>
            <a:r>
              <a:rPr lang="en" sz="1200" b="1" dirty="0" err="1">
                <a:latin typeface="Roboto"/>
                <a:ea typeface="Roboto Light"/>
                <a:sym typeface="Roboto Light"/>
              </a:rPr>
              <a:t>jednom</a:t>
            </a:r>
            <a:r>
              <a:rPr lang="en" sz="1200" b="1" dirty="0">
                <a:latin typeface="Roboto"/>
                <a:ea typeface="Roboto Light"/>
                <a:sym typeface="Roboto Light"/>
              </a:rPr>
              <a:t> </a:t>
            </a:r>
            <a:r>
              <a:rPr lang="en" sz="1200" b="1" dirty="0" err="1">
                <a:latin typeface="Roboto"/>
                <a:ea typeface="Roboto Light"/>
                <a:sym typeface="Roboto Light"/>
              </a:rPr>
              <a:t>reportu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,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kde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můžete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odpovědi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filtrovat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podle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času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 a </a:t>
            </a:r>
            <a:r>
              <a:rPr lang="en" sz="1200" dirty="0" err="1">
                <a:latin typeface="Roboto Light"/>
                <a:ea typeface="Roboto Light"/>
                <a:sym typeface="Roboto Light"/>
              </a:rPr>
              <a:t>týmů</a:t>
            </a:r>
            <a:r>
              <a:rPr lang="en" sz="1200" dirty="0">
                <a:latin typeface="Roboto Light"/>
                <a:ea typeface="Roboto Light"/>
                <a:sym typeface="Roboto Light"/>
              </a:rPr>
              <a:t>.</a:t>
            </a:r>
            <a:endParaRPr lang="en" sz="1200">
              <a:latin typeface="Roboto Light"/>
              <a:ea typeface="Roboto Light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57200" y="2738159"/>
            <a:ext cx="3033900" cy="951546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" sz="1300" b="1" dirty="0">
              <a:latin typeface="Roboto"/>
              <a:ea typeface="Roboto"/>
              <a:cs typeface="Roboto"/>
              <a:sym typeface="Roboto Light"/>
            </a:endParaRPr>
          </a:p>
          <a:p>
            <a:endParaRPr lang="en" sz="1300" b="1" dirty="0">
              <a:latin typeface="Roboto"/>
              <a:ea typeface="Roboto"/>
              <a:cs typeface="Roboto"/>
              <a:sym typeface="Roboto Light"/>
            </a:endParaRPr>
          </a:p>
          <a:p>
            <a:r>
              <a:rPr lang="en" sz="1300" b="1" dirty="0" err="1">
                <a:latin typeface="Roboto"/>
                <a:ea typeface="Roboto"/>
                <a:cs typeface="Roboto"/>
                <a:sym typeface="Roboto Light"/>
              </a:rPr>
              <a:t>Arnoldův</a:t>
            </a:r>
            <a:r>
              <a:rPr lang="en" sz="1300" b="1" dirty="0">
                <a:latin typeface="Roboto"/>
                <a:ea typeface="Roboto"/>
                <a:cs typeface="Roboto"/>
                <a:sym typeface="Roboto Light"/>
              </a:rPr>
              <a:t> report </a:t>
            </a:r>
            <a:r>
              <a:rPr lang="en" sz="1300" b="1" dirty="0" err="1">
                <a:latin typeface="Roboto"/>
                <a:ea typeface="Roboto"/>
                <a:cs typeface="Roboto"/>
                <a:sym typeface="Roboto Light"/>
              </a:rPr>
              <a:t>analyzuje</a:t>
            </a:r>
            <a:r>
              <a:rPr lang="en" sz="1300" b="1" dirty="0">
                <a:latin typeface="Roboto"/>
                <a:ea typeface="Roboto"/>
                <a:cs typeface="Roboto"/>
                <a:sym typeface="Roboto Light"/>
              </a:rPr>
              <a:t> AI 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a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vytváří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chytré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shrnutí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pomáhá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odhalit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opakující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se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problémy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oblasti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 pro </a:t>
            </a:r>
            <a:r>
              <a:rPr lang="en" sz="1200" dirty="0" err="1">
                <a:latin typeface="Roboto Light"/>
                <a:ea typeface="Roboto Light"/>
                <a:cs typeface="Roboto Light"/>
                <a:sym typeface="Roboto Light"/>
              </a:rPr>
              <a:t>zlepšení</a:t>
            </a: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en" dirty="0"/>
          </a:p>
          <a:p>
            <a:pPr marL="285750" indent="-285750">
              <a:buFont typeface="Arial,Sans-Serif"/>
              <a:buChar char="•"/>
            </a:pPr>
            <a:endParaRPr lang="en" dirty="0">
              <a:ea typeface="Roboto Light"/>
              <a:sym typeface="Roboto Light"/>
            </a:endParaRPr>
          </a:p>
          <a:p>
            <a:endParaRPr lang="en" sz="1200" dirty="0">
              <a:latin typeface="Roboto Light"/>
              <a:ea typeface="Roboto Light"/>
              <a:cs typeface="Roboto Light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9492772-679B-25A8-EE57-3B8EB98C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448"/>
          <a:stretch/>
        </p:blipFill>
        <p:spPr>
          <a:xfrm>
            <a:off x="6559326" y="1143082"/>
            <a:ext cx="2473041" cy="3086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386941-9890-37A0-DE44-4DBE0A62E1F4}"/>
              </a:ext>
            </a:extLst>
          </p:cNvPr>
          <p:cNvSpPr txBox="1"/>
          <p:nvPr/>
        </p:nvSpPr>
        <p:spPr>
          <a:xfrm>
            <a:off x="5411758" y="4570600"/>
            <a:ext cx="1599272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rgbClr val="00B0F0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Zkusit Exit průzkum</a:t>
            </a:r>
            <a:endParaRPr lang="en-US">
              <a:solidFill>
                <a:srgbClr val="00B0F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1AE1E2-3B85-AD86-8EC0-BFF95058C3FC}"/>
              </a:ext>
            </a:extLst>
          </p:cNvPr>
          <p:cNvGrpSpPr/>
          <p:nvPr/>
        </p:nvGrpSpPr>
        <p:grpSpPr>
          <a:xfrm>
            <a:off x="5315415" y="4426915"/>
            <a:ext cx="1696818" cy="548054"/>
            <a:chOff x="5450497" y="4126524"/>
            <a:chExt cx="1890208" cy="723900"/>
          </a:xfrm>
        </p:grpSpPr>
        <p:pic>
          <p:nvPicPr>
            <p:cNvPr id="8" name="Picture 7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0D208B7A-C0A4-B95E-E0A8-62E3CE9C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0497" y="4126524"/>
              <a:ext cx="1890208" cy="723900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B76089D5-8E29-50B6-7548-BD558683F24B}"/>
                </a:ext>
              </a:extLst>
            </p:cNvPr>
            <p:cNvSpPr txBox="1"/>
            <p:nvPr/>
          </p:nvSpPr>
          <p:spPr>
            <a:xfrm>
              <a:off x="5557820" y="4316311"/>
              <a:ext cx="1781544" cy="3455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B0F0"/>
                  </a:solidFill>
                  <a:latin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Vidět report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18BC7B-4F24-49D9-8153-AA140954D77A}"/>
              </a:ext>
            </a:extLst>
          </p:cNvPr>
          <p:cNvGrpSpPr/>
          <p:nvPr/>
        </p:nvGrpSpPr>
        <p:grpSpPr>
          <a:xfrm>
            <a:off x="3915814" y="1093051"/>
            <a:ext cx="2537772" cy="3135779"/>
            <a:chOff x="3915814" y="1093051"/>
            <a:chExt cx="2537772" cy="3135779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7E1202F-AF89-DE27-A134-FA1738632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44657"/>
            <a:stretch/>
          </p:blipFill>
          <p:spPr>
            <a:xfrm>
              <a:off x="3916126" y="1093051"/>
              <a:ext cx="2537460" cy="1707928"/>
            </a:xfrm>
            <a:prstGeom prst="rect">
              <a:avLst/>
            </a:prstGeom>
          </p:spPr>
        </p:pic>
        <p:pic>
          <p:nvPicPr>
            <p:cNvPr id="11" name="Picture 1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016B5B1-645B-E87B-D3A8-AD6EBB70A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44" r="-281" b="23244"/>
            <a:stretch/>
          </p:blipFill>
          <p:spPr>
            <a:xfrm>
              <a:off x="3915814" y="2801858"/>
              <a:ext cx="2533662" cy="142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608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2EA95CD-5EEE-13DA-5793-CD341F1D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F8BC2848-5C98-65C3-8386-BD60B2E31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Ceník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E693D-E82B-DB7D-887B-8502DFD9C485}"/>
              </a:ext>
            </a:extLst>
          </p:cNvPr>
          <p:cNvSpPr txBox="1"/>
          <p:nvPr/>
        </p:nvSpPr>
        <p:spPr>
          <a:xfrm>
            <a:off x="5649621" y="4068073"/>
            <a:ext cx="141803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 u="sng" dirty="0">
                <a:solidFill>
                  <a:srgbClr val="00B0F0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Ukázka reportu</a:t>
            </a:r>
            <a:endParaRPr lang="en-US" sz="1050" b="1" u="sng">
              <a:solidFill>
                <a:srgbClr val="00B0F0"/>
              </a:solidFill>
              <a:latin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311D96-72DF-F29A-8EC9-675F4777694C}"/>
              </a:ext>
            </a:extLst>
          </p:cNvPr>
          <p:cNvGrpSpPr/>
          <p:nvPr/>
        </p:nvGrpSpPr>
        <p:grpSpPr>
          <a:xfrm>
            <a:off x="5541989" y="3985122"/>
            <a:ext cx="1698381" cy="548054"/>
            <a:chOff x="745484" y="3887619"/>
            <a:chExt cx="2190750" cy="723900"/>
          </a:xfrm>
        </p:grpSpPr>
        <p:pic>
          <p:nvPicPr>
            <p:cNvPr id="7" name="Picture 6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9BD30ECC-C90D-BF04-1736-452517AD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484" y="3887619"/>
              <a:ext cx="2190750" cy="7239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B1801-27D9-A306-A389-60B9149A453A}"/>
                </a:ext>
              </a:extLst>
            </p:cNvPr>
            <p:cNvSpPr txBox="1"/>
            <p:nvPr/>
          </p:nvSpPr>
          <p:spPr>
            <a:xfrm>
              <a:off x="912672" y="4064929"/>
              <a:ext cx="1829128" cy="3353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u="sng" dirty="0">
                  <a:solidFill>
                    <a:srgbClr val="00B0F0"/>
                  </a:solidFill>
                  <a:latin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Kalkulačka</a:t>
              </a:r>
              <a:r>
                <a:rPr lang="en-US" sz="1050" b="1" u="sng" dirty="0">
                  <a:solidFill>
                    <a:srgbClr val="00B0F0"/>
                  </a:solidFill>
                  <a:latin typeface="Roboto"/>
                </a:rPr>
                <a:t> </a:t>
              </a:r>
              <a:r>
                <a:rPr lang="en-US" sz="1050" b="1" u="sng" err="1">
                  <a:solidFill>
                    <a:srgbClr val="00B0F0"/>
                  </a:solidFill>
                  <a:latin typeface="Roboto"/>
                </a:rPr>
                <a:t>ceny</a:t>
              </a:r>
              <a:endParaRPr lang="en-US" sz="1050" b="1" u="sng">
                <a:solidFill>
                  <a:srgbClr val="00B0F0"/>
                </a:solidFill>
                <a:latin typeface="Roboto"/>
              </a:endParaRPr>
            </a:p>
          </p:txBody>
        </p:sp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5555833-834B-3526-01ED-0891BDA8C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309" y="6299131"/>
            <a:ext cx="4305300" cy="2124075"/>
          </a:xfrm>
          <a:prstGeom prst="rect">
            <a:avLst/>
          </a:prstGeom>
        </p:spPr>
      </p:pic>
      <p:sp>
        <p:nvSpPr>
          <p:cNvPr id="16" name="Google Shape;251;p36">
            <a:extLst>
              <a:ext uri="{FF2B5EF4-FFF2-40B4-BE49-F238E27FC236}">
                <a16:creationId xmlns:a16="http://schemas.microsoft.com/office/drawing/2014/main" id="{7FEA8A22-116A-EB61-0724-BE892474224C}"/>
              </a:ext>
            </a:extLst>
          </p:cNvPr>
          <p:cNvSpPr/>
          <p:nvPr/>
        </p:nvSpPr>
        <p:spPr>
          <a:xfrm>
            <a:off x="457200" y="1283183"/>
            <a:ext cx="3090577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Zvolte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si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přesný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počet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exit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průzkumů</a:t>
            </a:r>
            <a:r>
              <a:rPr lang="en" sz="1300" b="1" dirty="0"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které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chcete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spustit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ve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12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měsících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en" sz="1300" dirty="0">
              <a:latin typeface="Roboto Light"/>
              <a:ea typeface="Roboto Light"/>
              <a:cs typeface="Roboto Light"/>
            </a:endParaRPr>
          </a:p>
        </p:txBody>
      </p:sp>
      <p:sp>
        <p:nvSpPr>
          <p:cNvPr id="18" name="Google Shape;251;p36">
            <a:extLst>
              <a:ext uri="{FF2B5EF4-FFF2-40B4-BE49-F238E27FC236}">
                <a16:creationId xmlns:a16="http://schemas.microsoft.com/office/drawing/2014/main" id="{7F1195F2-F324-AF05-1F63-57576F6AED08}"/>
              </a:ext>
            </a:extLst>
          </p:cNvPr>
          <p:cNvSpPr/>
          <p:nvPr/>
        </p:nvSpPr>
        <p:spPr>
          <a:xfrm>
            <a:off x="457200" y="2367568"/>
            <a:ext cx="3033900" cy="923491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dirty="0" err="1">
                <a:latin typeface="Roboto"/>
                <a:ea typeface="Roboto Light"/>
                <a:cs typeface="Roboto Light"/>
              </a:rPr>
              <a:t>Podle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počtu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exit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průzkumu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se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vám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vypočítá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přesný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balíček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kreditů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 </a:t>
            </a:r>
            <a:br>
              <a:rPr lang="en" sz="1300" dirty="0">
                <a:latin typeface="Roboto"/>
                <a:ea typeface="Roboto Light"/>
                <a:cs typeface="Roboto Light"/>
              </a:rPr>
            </a:br>
            <a:r>
              <a:rPr lang="en" sz="1300" b="1" dirty="0">
                <a:latin typeface="Roboto"/>
                <a:ea typeface="Roboto Light"/>
                <a:cs typeface="Roboto Light"/>
              </a:rPr>
              <a:t>1x Exit </a:t>
            </a:r>
            <a:r>
              <a:rPr lang="en" sz="1300" b="1" dirty="0" err="1">
                <a:latin typeface="Roboto"/>
                <a:ea typeface="Roboto Light"/>
                <a:cs typeface="Roboto Light"/>
              </a:rPr>
              <a:t>průzkum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= 1,5 </a:t>
            </a:r>
            <a:r>
              <a:rPr lang="en" sz="1300" b="1" dirty="0" err="1">
                <a:latin typeface="Roboto"/>
                <a:ea typeface="Roboto Light"/>
                <a:cs typeface="Roboto Light"/>
              </a:rPr>
              <a:t>kreditu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</a:t>
            </a:r>
          </a:p>
        </p:txBody>
      </p:sp>
      <p:sp>
        <p:nvSpPr>
          <p:cNvPr id="19" name="Google Shape;251;p36">
            <a:extLst>
              <a:ext uri="{FF2B5EF4-FFF2-40B4-BE49-F238E27FC236}">
                <a16:creationId xmlns:a16="http://schemas.microsoft.com/office/drawing/2014/main" id="{E1DA6145-E808-F1E5-FACE-0A718C5BD9D9}"/>
              </a:ext>
            </a:extLst>
          </p:cNvPr>
          <p:cNvSpPr/>
          <p:nvPr/>
        </p:nvSpPr>
        <p:spPr>
          <a:xfrm>
            <a:off x="457200" y="3561855"/>
            <a:ext cx="3033900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dirty="0" err="1">
                <a:latin typeface="Roboto"/>
                <a:ea typeface="Roboto Light"/>
                <a:cs typeface="Roboto Light"/>
                <a:sym typeface="Roboto Light"/>
              </a:rPr>
              <a:t>Při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  <a:sym typeface="Roboto Light"/>
              </a:rPr>
              <a:t>vyšším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  <a:sym typeface="Roboto Light"/>
              </a:rPr>
              <a:t>počtu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Exit </a:t>
            </a:r>
            <a:r>
              <a:rPr lang="en" sz="1300" dirty="0" err="1">
                <a:latin typeface="Roboto"/>
                <a:ea typeface="Roboto Light"/>
                <a:cs typeface="Roboto Light"/>
                <a:sym typeface="Roboto Light"/>
              </a:rPr>
              <a:t>průzkumů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  <a:sym typeface="Roboto Light"/>
              </a:rPr>
              <a:t>dostáváte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nižší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cenu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kreditu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. </a:t>
            </a:r>
            <a:endParaRPr lang="en-US" dirty="0">
              <a:latin typeface="Roboto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3D28B81-A6C1-BFE0-689F-81E8F54C0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557" y="1810062"/>
            <a:ext cx="4019393" cy="1463272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BA883584-3435-B13A-33E5-69C14F5808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5336" y="1811413"/>
            <a:ext cx="1225578" cy="14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1717"/>
      </p:ext>
    </p:extLst>
  </p:cSld>
  <p:clrMapOvr>
    <a:masterClrMapping/>
  </p:clrMapOvr>
</p:sld>
</file>

<file path=ppt/theme/theme1.xml><?xml version="1.0" encoding="utf-8"?>
<a:theme xmlns:a="http://schemas.openxmlformats.org/drawingml/2006/main" name="DP_prezka">
  <a:themeElements>
    <a:clrScheme name="Vlastní 24">
      <a:dk1>
        <a:srgbClr val="000000"/>
      </a:dk1>
      <a:lt1>
        <a:srgbClr val="FFFFFF"/>
      </a:lt1>
      <a:dk2>
        <a:srgbClr val="213E7D"/>
      </a:dk2>
      <a:lt2>
        <a:srgbClr val="F8F8F8"/>
      </a:lt2>
      <a:accent1>
        <a:srgbClr val="213E7D"/>
      </a:accent1>
      <a:accent2>
        <a:srgbClr val="50BCC9"/>
      </a:accent2>
      <a:accent3>
        <a:srgbClr val="7F807F"/>
      </a:accent3>
      <a:accent4>
        <a:srgbClr val="3A3B3A"/>
      </a:accent4>
      <a:accent5>
        <a:srgbClr val="6B387F"/>
      </a:accent5>
      <a:accent6>
        <a:srgbClr val="50BCC9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C100BE7E8046866FB652B873A8FF" ma:contentTypeVersion="17" ma:contentTypeDescription="Create a new document." ma:contentTypeScope="" ma:versionID="6a60a11d8fb245864c183e5095b88e31">
  <xsd:schema xmlns:xsd="http://www.w3.org/2001/XMLSchema" xmlns:xs="http://www.w3.org/2001/XMLSchema" xmlns:p="http://schemas.microsoft.com/office/2006/metadata/properties" xmlns:ns2="010531ad-1c01-4038-8872-62da876d7ed2" xmlns:ns3="77468289-447c-430c-87c4-160d10fa8fa8" targetNamespace="http://schemas.microsoft.com/office/2006/metadata/properties" ma:root="true" ma:fieldsID="b525097e263bdbacbeb8202b6c4592e6" ns2:_="" ns3:_="">
    <xsd:import namespace="010531ad-1c01-4038-8872-62da876d7ed2"/>
    <xsd:import namespace="77468289-447c-430c-87c4-160d10fa8f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31ad-1c01-4038-8872-62da876d7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60ab91-e545-404d-af87-8f88a5da3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289-447c-430c-87c4-160d10fa8f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a207be-603b-4d33-8085-277eababddc8}" ma:internalName="TaxCatchAll" ma:showField="CatchAllData" ma:web="77468289-447c-430c-87c4-160d10fa8f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531ad-1c01-4038-8872-62da876d7ed2">
      <Terms xmlns="http://schemas.microsoft.com/office/infopath/2007/PartnerControls"/>
    </lcf76f155ced4ddcb4097134ff3c332f>
    <TaxCatchAll xmlns="77468289-447c-430c-87c4-160d10fa8fa8" xsi:nil="true"/>
  </documentManagement>
</p:properties>
</file>

<file path=customXml/itemProps1.xml><?xml version="1.0" encoding="utf-8"?>
<ds:datastoreItem xmlns:ds="http://schemas.openxmlformats.org/officeDocument/2006/customXml" ds:itemID="{B57A43F3-7FA7-4AFF-AB5F-DB808A94A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531ad-1c01-4038-8872-62da876d7ed2"/>
    <ds:schemaRef ds:uri="77468289-447c-430c-87c4-160d10fa8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FE9E34-CFC4-46E4-A94F-9396F0262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AC044-B861-455A-817E-2AB342496359}">
  <ds:schemaRefs>
    <ds:schemaRef ds:uri="http://schemas.microsoft.com/office/2006/metadata/properties"/>
    <ds:schemaRef ds:uri="http://schemas.microsoft.com/office/infopath/2007/PartnerControls"/>
    <ds:schemaRef ds:uri="010531ad-1c01-4038-8872-62da876d7ed2"/>
    <ds:schemaRef ds:uri="77468289-447c-430c-87c4-160d10fa8f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236</Words>
  <Application>Microsoft Office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DP_prezka</vt:lpstr>
      <vt:lpstr>Ahoj, já jsem Arnold! Ukážu ti, jak ti mohu pomoci s Exit průzkumy a podpořit nižší fluktuaci.</vt:lpstr>
      <vt:lpstr>Jsem chatbot,  který zaměstnance rozmluví  </vt:lpstr>
      <vt:lpstr>Přínosy Exit průzkumů</vt:lpstr>
      <vt:lpstr>Exit průzkum = krátké povídání s Arnoldem  </vt:lpstr>
      <vt:lpstr>Report = důvody odchodu na jednom místě</vt:lpstr>
      <vt:lpstr>Ceník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Ahoj, já jsem Arnold!</dc:title>
  <cp:lastModifiedBy>Musil Michal</cp:lastModifiedBy>
  <cp:revision>321</cp:revision>
  <dcterms:modified xsi:type="dcterms:W3CDTF">2024-10-24T11:46:35Z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0x01010081D7C100BE7E8046866FB652B873A8FF</vt:lpwstr>
  </property>
  <property fmtid="{D5CDD505-2E9C-101B-9397-08002B2CF9AE}" pid="3" name="MediaServiceImageTags">
    <vt:lpwstr/>
  </property>
</Properties>
</file>