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13"/>
  </p:notesMasterIdLst>
  <p:sldIdLst>
    <p:sldId id="256" r:id="rId5"/>
    <p:sldId id="322" r:id="rId6"/>
    <p:sldId id="332" r:id="rId7"/>
    <p:sldId id="326" r:id="rId8"/>
    <p:sldId id="328" r:id="rId9"/>
    <p:sldId id="325" r:id="rId10"/>
    <p:sldId id="331" r:id="rId11"/>
    <p:sldId id="330" r:id="rId12"/>
  </p:sldIdLst>
  <p:sldSz cx="9144000" cy="5143500" type="screen16x9"/>
  <p:notesSz cx="6858000" cy="9144000"/>
  <p:embeddedFontLst>
    <p:embeddedFont>
      <p:font typeface="Quicksand" panose="020B060402020202020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Light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D2C68-112F-A1BA-28DE-A6B4641F7290}" v="28" dt="2024-10-24T09:27:42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94"/>
  </p:normalViewPr>
  <p:slideViewPr>
    <p:cSldViewPr snapToGrid="0">
      <p:cViewPr varScale="1">
        <p:scale>
          <a:sx n="136" d="100"/>
          <a:sy n="136" d="100"/>
        </p:scale>
        <p:origin x="1504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26T10:49:46.7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27800 10660 16383 0 0,'3'0'0'0'0,"19"-1"0"0"0,37-1 0 0 0,43-2 0 0 0,39 1 0 0 0,27-1 0 0 0,1 2 0 0 0,-19 0 0 0 0,-25 1 0 0 0,-29 1 0 0 0,-28 1 0 0 0,-24 0 0 0 0,-13-1 0 0 0,6 0 0 0 0,20 0 0 0 0,23-1 0 0 0,21-1 0 0 0,13 0 0 0 0,1-1 0 0 0,-6 1 0 0 0,-13 0 0 0 0,-16-1 0 0 0,-12 1 0 0 0,-13 1 0 0 0,-11-1 0 0 0,-13 1 0 0 0,-3 0 0 0 0,7 0 0 0 0,5 1 0 0 0,3 0 0 0 0,-2 0 0 0 0,-9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3687a5bf7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3687a5bf7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13687a5bf7_0_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1257a4789d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g21257a4789d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0a3efdfbd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c0a3efdfbd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389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0a3efdfbd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c0a3efdfbd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96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děl 1a">
  <p:cSld name="Předěl 1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536031" y="1351571"/>
            <a:ext cx="4071938" cy="324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Roboto"/>
              <a:buNone/>
              <a:defRPr sz="45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99748" y="3704035"/>
            <a:ext cx="1393031" cy="11358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1011014" y="1221582"/>
            <a:ext cx="379250" cy="12998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6540992" y="4213868"/>
            <a:ext cx="1683062" cy="71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3" name="Google Shape;73;p14" descr="logo-basic-horizontal-cmyk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550" y="4373179"/>
            <a:ext cx="668553" cy="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>
            <a:spLocks noGrp="1"/>
          </p:cNvSpPr>
          <p:nvPr>
            <p:ph type="pic" idx="2"/>
          </p:nvPr>
        </p:nvSpPr>
        <p:spPr>
          <a:xfrm>
            <a:off x="0" y="227910"/>
            <a:ext cx="9144000" cy="374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5" name="Google Shape;75;p14"/>
          <p:cNvCxnSpPr/>
          <p:nvPr/>
        </p:nvCxnSpPr>
        <p:spPr>
          <a:xfrm>
            <a:off x="6319132" y="4183859"/>
            <a:ext cx="0" cy="7737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994538" y="4128771"/>
            <a:ext cx="5110392" cy="8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 Medium"/>
              <a:buNone/>
              <a:defRPr sz="2400" b="1" i="0" u="none" strike="noStrike" cap="none">
                <a:solidFill>
                  <a:srgbClr val="88888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m">
  <p:cSld name="1_ty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2012478" y="1246602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2012478" y="1675226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3"/>
          </p:nvPr>
        </p:nvSpPr>
        <p:spPr>
          <a:xfrm>
            <a:off x="2012478" y="3015430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4"/>
          </p:nvPr>
        </p:nvSpPr>
        <p:spPr>
          <a:xfrm>
            <a:off x="2012478" y="3444055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5" name="Google Shape;85;p15"/>
          <p:cNvCxnSpPr/>
          <p:nvPr/>
        </p:nvCxnSpPr>
        <p:spPr>
          <a:xfrm>
            <a:off x="451360" y="454447"/>
            <a:ext cx="0" cy="406250"/>
          </a:xfrm>
          <a:prstGeom prst="straightConnector1">
            <a:avLst/>
          </a:prstGeom>
          <a:noFill/>
          <a:ln w="571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bsah">
  <p:cSld name="1_obsah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44577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457200" y="1230154"/>
            <a:ext cx="4457730" cy="328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Noto Sans Symbols"/>
              <a:buAutoNum type="arabicPlain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Noto Sans Symbols"/>
              <a:buAutoNum type="arabicPlain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Noto Sans Symbols"/>
              <a:buAutoNum type="arabicPlain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>
            <a:spLocks noGrp="1"/>
          </p:cNvSpPr>
          <p:nvPr>
            <p:ph type="pic" idx="2"/>
          </p:nvPr>
        </p:nvSpPr>
        <p:spPr>
          <a:xfrm>
            <a:off x="4914930" y="0"/>
            <a:ext cx="422907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722313" y="902122"/>
            <a:ext cx="7772400" cy="108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722313" y="1590683"/>
            <a:ext cx="77724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5" name="Google Shape;95;p17"/>
          <p:cNvCxnSpPr/>
          <p:nvPr/>
        </p:nvCxnSpPr>
        <p:spPr>
          <a:xfrm flipH="1">
            <a:off x="61967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" name="Google Shape;96;p17"/>
          <p:cNvCxnSpPr/>
          <p:nvPr/>
        </p:nvCxnSpPr>
        <p:spPr>
          <a:xfrm flipH="1">
            <a:off x="51703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17"/>
          <p:cNvCxnSpPr/>
          <p:nvPr/>
        </p:nvCxnSpPr>
        <p:spPr>
          <a:xfrm flipH="1">
            <a:off x="41439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17"/>
          <p:cNvCxnSpPr/>
          <p:nvPr/>
        </p:nvCxnSpPr>
        <p:spPr>
          <a:xfrm flipH="1">
            <a:off x="838570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17"/>
          <p:cNvCxnSpPr/>
          <p:nvPr/>
        </p:nvCxnSpPr>
        <p:spPr>
          <a:xfrm flipH="1">
            <a:off x="828306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00;p17"/>
          <p:cNvCxnSpPr/>
          <p:nvPr/>
        </p:nvCxnSpPr>
        <p:spPr>
          <a:xfrm flipH="1">
            <a:off x="818042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brazek">
  <p:cSld name="1_Obraze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B2B">
              <a:alpha val="1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>
            <a:off x="6540992" y="4213868"/>
            <a:ext cx="1683062" cy="71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7" name="Google Shape;107;p19" descr="logo-basic-horizontal-cmyk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550" y="4373179"/>
            <a:ext cx="668553" cy="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>
            <a:spLocks noGrp="1"/>
          </p:cNvSpPr>
          <p:nvPr>
            <p:ph type="pic" idx="2"/>
          </p:nvPr>
        </p:nvSpPr>
        <p:spPr>
          <a:xfrm>
            <a:off x="0" y="227910"/>
            <a:ext cx="9144000" cy="374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9" name="Google Shape;109;p19"/>
          <p:cNvCxnSpPr/>
          <p:nvPr/>
        </p:nvCxnSpPr>
        <p:spPr>
          <a:xfrm>
            <a:off x="6319132" y="4183859"/>
            <a:ext cx="0" cy="7737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994538" y="4128771"/>
            <a:ext cx="5110392" cy="8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 Medium"/>
              <a:buNone/>
              <a:defRPr sz="2400" b="1" i="0" u="none" strike="noStrike" cap="none">
                <a:solidFill>
                  <a:srgbClr val="88888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ym">
  <p:cSld name="2_tym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2012478" y="1246602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2012478" y="1675226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3"/>
          </p:nvPr>
        </p:nvSpPr>
        <p:spPr>
          <a:xfrm>
            <a:off x="2012478" y="3015430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4"/>
          </p:nvPr>
        </p:nvSpPr>
        <p:spPr>
          <a:xfrm>
            <a:off x="2012478" y="3444055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9" name="Google Shape;119;p20"/>
          <p:cNvCxnSpPr/>
          <p:nvPr/>
        </p:nvCxnSpPr>
        <p:spPr>
          <a:xfrm>
            <a:off x="451360" y="454447"/>
            <a:ext cx="0" cy="406250"/>
          </a:xfrm>
          <a:prstGeom prst="straightConnector1">
            <a:avLst/>
          </a:prstGeom>
          <a:noFill/>
          <a:ln w="571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bsah">
  <p:cSld name="2_obsah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44577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57200" y="1230154"/>
            <a:ext cx="4457730" cy="328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Noto Sans Symbols"/>
              <a:buAutoNum type="arabicPlain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Noto Sans Symbols"/>
              <a:buAutoNum type="arabicPlain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Noto Sans Symbols"/>
              <a:buAutoNum type="arabicPlain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>
            <a:spLocks noGrp="1"/>
          </p:cNvSpPr>
          <p:nvPr>
            <p:ph type="pic" idx="2"/>
          </p:nvPr>
        </p:nvSpPr>
        <p:spPr>
          <a:xfrm>
            <a:off x="4914930" y="0"/>
            <a:ext cx="422907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722313" y="902122"/>
            <a:ext cx="7772400" cy="108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722313" y="1590683"/>
            <a:ext cx="77724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9" name="Google Shape;129;p22"/>
          <p:cNvCxnSpPr/>
          <p:nvPr/>
        </p:nvCxnSpPr>
        <p:spPr>
          <a:xfrm flipH="1">
            <a:off x="61967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p22"/>
          <p:cNvCxnSpPr/>
          <p:nvPr/>
        </p:nvCxnSpPr>
        <p:spPr>
          <a:xfrm flipH="1">
            <a:off x="51703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22"/>
          <p:cNvCxnSpPr/>
          <p:nvPr/>
        </p:nvCxnSpPr>
        <p:spPr>
          <a:xfrm flipH="1">
            <a:off x="41439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" name="Google Shape;132;p22"/>
          <p:cNvCxnSpPr/>
          <p:nvPr/>
        </p:nvCxnSpPr>
        <p:spPr>
          <a:xfrm flipH="1">
            <a:off x="838570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" name="Google Shape;133;p22"/>
          <p:cNvCxnSpPr/>
          <p:nvPr/>
        </p:nvCxnSpPr>
        <p:spPr>
          <a:xfrm flipH="1">
            <a:off x="828306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" name="Google Shape;134;p22"/>
          <p:cNvCxnSpPr/>
          <p:nvPr/>
        </p:nvCxnSpPr>
        <p:spPr>
          <a:xfrm flipH="1">
            <a:off x="818042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8509708" y="4685047"/>
            <a:ext cx="426024" cy="3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brazek">
  <p:cSld name="2_Obraze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B2B">
              <a:alpha val="1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děl 1">
  <p:cSld name="Předěl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ctrTitle"/>
          </p:nvPr>
        </p:nvSpPr>
        <p:spPr>
          <a:xfrm>
            <a:off x="2536031" y="1351571"/>
            <a:ext cx="4071938" cy="123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Roboto"/>
              <a:buNone/>
              <a:defRPr sz="45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4938" y="2530785"/>
            <a:ext cx="1393031" cy="113585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2564607" y="1107282"/>
            <a:ext cx="379250" cy="12998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3_Section header"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652073" y="547891"/>
            <a:ext cx="7834094" cy="53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652073" y="1272637"/>
            <a:ext cx="7834094" cy="336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"/>
              <a:buNone/>
              <a:defRPr sz="5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6540992" y="4213868"/>
            <a:ext cx="1683062" cy="71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 descr="logo-basic-horizontal-cmyk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550" y="4373179"/>
            <a:ext cx="668553" cy="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>
            <a:spLocks noGrp="1"/>
          </p:cNvSpPr>
          <p:nvPr>
            <p:ph type="pic" idx="2"/>
          </p:nvPr>
        </p:nvSpPr>
        <p:spPr>
          <a:xfrm>
            <a:off x="0" y="227910"/>
            <a:ext cx="9144000" cy="374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6319132" y="4183859"/>
            <a:ext cx="0" cy="7737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994538" y="4128771"/>
            <a:ext cx="5110392" cy="8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 Medium"/>
              <a:buNone/>
              <a:defRPr sz="2400" b="1" i="0" u="none" strike="noStrike" cap="none">
                <a:solidFill>
                  <a:srgbClr val="88888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722313" y="902122"/>
            <a:ext cx="7772400" cy="108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722313" y="1590683"/>
            <a:ext cx="77724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2" name="Google Shape;52;p10"/>
          <p:cNvCxnSpPr/>
          <p:nvPr/>
        </p:nvCxnSpPr>
        <p:spPr>
          <a:xfrm flipH="1">
            <a:off x="61967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53;p10"/>
          <p:cNvCxnSpPr/>
          <p:nvPr/>
        </p:nvCxnSpPr>
        <p:spPr>
          <a:xfrm flipH="1">
            <a:off x="51703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Google Shape;54;p10"/>
          <p:cNvCxnSpPr/>
          <p:nvPr/>
        </p:nvCxnSpPr>
        <p:spPr>
          <a:xfrm flipH="1">
            <a:off x="41439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10"/>
          <p:cNvCxnSpPr/>
          <p:nvPr/>
        </p:nvCxnSpPr>
        <p:spPr>
          <a:xfrm flipH="1">
            <a:off x="838570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0"/>
          <p:cNvCxnSpPr/>
          <p:nvPr/>
        </p:nvCxnSpPr>
        <p:spPr>
          <a:xfrm flipH="1">
            <a:off x="828306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 flipH="1">
            <a:off x="818042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B2B">
              <a:alpha val="1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hyperlink" Target="https://magazin.almacareer.com/cz/partak-pro-nabor-adaptaci-i-peci-o-zamestnance-arnold-se-pta-a-pomaha-zlepsovat-pracovni-prostredi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dirty="0" err="1">
                <a:solidFill>
                  <a:schemeClr val="dk1"/>
                </a:solidFill>
              </a:rPr>
              <a:t>Ahoj</a:t>
            </a:r>
            <a:r>
              <a:rPr lang="en" sz="4000" dirty="0">
                <a:solidFill>
                  <a:schemeClr val="dk1"/>
                </a:solidFill>
              </a:rPr>
              <a:t>, </a:t>
            </a:r>
            <a:r>
              <a:rPr lang="en" sz="4000" dirty="0" err="1">
                <a:solidFill>
                  <a:schemeClr val="dk1"/>
                </a:solidFill>
              </a:rPr>
              <a:t>já</a:t>
            </a:r>
            <a:r>
              <a:rPr lang="en" sz="4000" dirty="0">
                <a:solidFill>
                  <a:schemeClr val="dk1"/>
                </a:solidFill>
              </a:rPr>
              <a:t> </a:t>
            </a:r>
            <a:r>
              <a:rPr lang="en" sz="4000" dirty="0" err="1">
                <a:solidFill>
                  <a:schemeClr val="dk1"/>
                </a:solidFill>
              </a:rPr>
              <a:t>jsem</a:t>
            </a:r>
            <a:r>
              <a:rPr lang="en" sz="4000" dirty="0">
                <a:solidFill>
                  <a:schemeClr val="dk1"/>
                </a:solidFill>
              </a:rPr>
              <a:t> Arnold!</a:t>
            </a:r>
            <a:br>
              <a:rPr lang="en" sz="4000" dirty="0">
                <a:solidFill>
                  <a:schemeClr val="dk1"/>
                </a:solidFill>
              </a:rPr>
            </a:br>
            <a:r>
              <a:rPr lang="en" sz="2000" dirty="0" err="1">
                <a:solidFill>
                  <a:schemeClr val="dk1"/>
                </a:solidFill>
                <a:latin typeface="Roboto Light"/>
              </a:rPr>
              <a:t>Ukážu</a:t>
            </a:r>
            <a:r>
              <a:rPr lang="en" sz="2000" dirty="0">
                <a:solidFill>
                  <a:schemeClr val="dk1"/>
                </a:solidFill>
                <a:latin typeface="Roboto Light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Roboto Light"/>
              </a:rPr>
              <a:t>ti</a:t>
            </a:r>
            <a:r>
              <a:rPr lang="en" sz="2000" dirty="0">
                <a:solidFill>
                  <a:schemeClr val="dk1"/>
                </a:solidFill>
                <a:latin typeface="Roboto Light"/>
              </a:rPr>
              <a:t>, jak </a:t>
            </a:r>
            <a:r>
              <a:rPr lang="en" sz="2000" dirty="0" err="1">
                <a:solidFill>
                  <a:schemeClr val="dk1"/>
                </a:solidFill>
                <a:latin typeface="Roboto Light"/>
              </a:rPr>
              <a:t>ti</a:t>
            </a:r>
            <a:r>
              <a:rPr lang="en" sz="2000" dirty="0">
                <a:solidFill>
                  <a:schemeClr val="dk1"/>
                </a:solidFill>
                <a:latin typeface="Roboto Light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Roboto Light"/>
              </a:rPr>
              <a:t>mohu</a:t>
            </a:r>
            <a:r>
              <a:rPr lang="en" sz="2000" dirty="0">
                <a:solidFill>
                  <a:schemeClr val="dk1"/>
                </a:solidFill>
                <a:latin typeface="Roboto Light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Roboto Light"/>
              </a:rPr>
              <a:t>přínést</a:t>
            </a:r>
            <a:r>
              <a:rPr lang="en" sz="2000" dirty="0">
                <a:solidFill>
                  <a:schemeClr val="dk1"/>
                </a:solidFill>
                <a:latin typeface="Roboto Light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Roboto Light"/>
              </a:rPr>
              <a:t>nová</a:t>
            </a:r>
            <a:r>
              <a:rPr lang="en" sz="2000" dirty="0">
                <a:solidFill>
                  <a:schemeClr val="dk1"/>
                </a:solidFill>
                <a:latin typeface="Roboto Light"/>
              </a:rPr>
              <a:t> data k </a:t>
            </a:r>
            <a:r>
              <a:rPr lang="en" sz="2000" dirty="0" err="1">
                <a:solidFill>
                  <a:schemeClr val="dk1"/>
                </a:solidFill>
              </a:rPr>
              <a:t>úspěšnějšímu</a:t>
            </a:r>
            <a:r>
              <a:rPr lang="en" sz="2000" dirty="0">
                <a:solidFill>
                  <a:schemeClr val="dk1"/>
                </a:solidFill>
              </a:rPr>
              <a:t> </a:t>
            </a:r>
            <a:r>
              <a:rPr lang="en" sz="2000" dirty="0" err="1">
                <a:solidFill>
                  <a:schemeClr val="dk1"/>
                </a:solidFill>
              </a:rPr>
              <a:t>náboru</a:t>
            </a:r>
            <a:r>
              <a:rPr lang="en" sz="2000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775" y="1215779"/>
            <a:ext cx="6724133" cy="37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1474175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8"/>
          <p:cNvSpPr txBox="1">
            <a:spLocks noGrp="1"/>
          </p:cNvSpPr>
          <p:nvPr>
            <p:ph type="title"/>
          </p:nvPr>
        </p:nvSpPr>
        <p:spPr>
          <a:xfrm>
            <a:off x="244900" y="1804563"/>
            <a:ext cx="4757100" cy="10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Jsem chatbot</a:t>
            </a:r>
            <a:r>
              <a:rPr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který zaměstnance rozmluví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0" name="Google Shape;340;p58"/>
          <p:cNvSpPr txBox="1"/>
          <p:nvPr/>
        </p:nvSpPr>
        <p:spPr>
          <a:xfrm>
            <a:off x="244900" y="2571750"/>
            <a:ext cx="4075200" cy="1652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Arnold je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digitální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parťák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který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ví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, jak se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správně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zeptat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zaměstnanců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uchazečů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Pomáhá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tak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snadno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získat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zpětnou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vazbu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Dá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se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využít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od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náboru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přes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onboarding,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retenci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rozvoj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až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po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rozloučení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Podporuje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otevřenost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zaměstnanců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vůči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firmě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v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rámci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týmu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000">
              <a:latin typeface="Roboto"/>
            </a:endParaRPr>
          </a:p>
          <a:p>
            <a:pPr>
              <a:lnSpc>
                <a:spcPct val="114999"/>
              </a:lnSpc>
            </a:pPr>
            <a:br>
              <a:rPr lang="en-US">
                <a:sym typeface="Roboto"/>
              </a:rPr>
            </a:br>
            <a:endParaRPr lang="en-US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 descr="A blue and white cartoon character&#10;&#10;Description automatically generated">
            <a:extLst>
              <a:ext uri="{FF2B5EF4-FFF2-40B4-BE49-F238E27FC236}">
                <a16:creationId xmlns:a16="http://schemas.microsoft.com/office/drawing/2014/main" id="{16C5BBA3-B6C7-2FFC-D6E5-0F97BEC7B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471" y="1333571"/>
            <a:ext cx="4053922" cy="20042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B7FE304-BBB7-C797-6471-8475079AE7CC}"/>
                  </a:ext>
                </a:extLst>
              </p14:cNvPr>
              <p14:cNvContentPartPr/>
              <p14:nvPr/>
            </p14:nvContentPartPr>
            <p14:xfrm>
              <a:off x="5183967" y="2024646"/>
              <a:ext cx="858276" cy="14498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B7FE304-BBB7-C797-6471-8475079AE7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29987" y="1918563"/>
                <a:ext cx="965875" cy="2263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27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20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Důvody</a:t>
            </a:r>
            <a:r>
              <a:rPr lang="en" sz="32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320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odchodu</a:t>
            </a:r>
            <a:r>
              <a:rPr lang="en" sz="32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z </a:t>
            </a:r>
            <a:r>
              <a:rPr lang="en" sz="320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inzerátu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51" name="Google Shape;251;p36"/>
          <p:cNvSpPr/>
          <p:nvPr/>
        </p:nvSpPr>
        <p:spPr>
          <a:xfrm>
            <a:off x="457200" y="961668"/>
            <a:ext cx="3121077" cy="999616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" sz="1200">
                <a:latin typeface="Roboto Light"/>
                <a:ea typeface="Roboto Light"/>
                <a:sym typeface="Roboto Light"/>
              </a:rPr>
              <a:t>Arnold</a:t>
            </a:r>
            <a:r>
              <a:rPr lang="en" sz="1200">
                <a:latin typeface="Roboto Light"/>
                <a:ea typeface="Roboto Light"/>
                <a:sym typeface="Roboto"/>
              </a:rPr>
              <a:t> se </a:t>
            </a:r>
            <a:r>
              <a:rPr lang="en" sz="1200" err="1">
                <a:latin typeface="Roboto Light"/>
                <a:ea typeface="Roboto Light"/>
                <a:sym typeface="Roboto"/>
              </a:rPr>
              <a:t>umí</a:t>
            </a:r>
            <a:r>
              <a:rPr lang="en" sz="1200">
                <a:latin typeface="Roboto Light"/>
                <a:ea typeface="Roboto Light"/>
                <a:sym typeface="Roboto"/>
              </a:rPr>
              <a:t> </a:t>
            </a:r>
            <a:r>
              <a:rPr lang="en" sz="1200" err="1">
                <a:latin typeface="Roboto Light"/>
                <a:ea typeface="Roboto Light"/>
                <a:sym typeface="Roboto"/>
              </a:rPr>
              <a:t>propojit</a:t>
            </a:r>
            <a:r>
              <a:rPr lang="en" sz="1200">
                <a:latin typeface="Roboto Light"/>
                <a:ea typeface="Roboto Light"/>
                <a:sym typeface="Roboto"/>
              </a:rPr>
              <a:t> s </a:t>
            </a:r>
            <a:r>
              <a:rPr lang="en" sz="1200" err="1">
                <a:latin typeface="Roboto Light"/>
                <a:ea typeface="Roboto Light"/>
                <a:sym typeface="Roboto"/>
              </a:rPr>
              <a:t>kariérními</a:t>
            </a:r>
            <a:r>
              <a:rPr lang="en" sz="1200">
                <a:latin typeface="Roboto Light"/>
                <a:ea typeface="Roboto Light"/>
                <a:sym typeface="Roboto"/>
              </a:rPr>
              <a:t> </a:t>
            </a:r>
            <a:r>
              <a:rPr lang="en" sz="1200" err="1">
                <a:latin typeface="Roboto Light"/>
                <a:ea typeface="Roboto Light"/>
                <a:sym typeface="Roboto"/>
              </a:rPr>
              <a:t>stránkami</a:t>
            </a:r>
            <a:r>
              <a:rPr lang="en" sz="1200">
                <a:latin typeface="Roboto Light"/>
                <a:ea typeface="Roboto Light"/>
                <a:sym typeface="Roboto"/>
              </a:rPr>
              <a:t> </a:t>
            </a:r>
            <a:r>
              <a:rPr lang="en" sz="1200" err="1">
                <a:latin typeface="Roboto Light"/>
                <a:ea typeface="Roboto Light"/>
                <a:sym typeface="Roboto"/>
              </a:rPr>
              <a:t>nebo</a:t>
            </a:r>
            <a:r>
              <a:rPr lang="en" sz="1200">
                <a:latin typeface="Roboto Light"/>
                <a:ea typeface="Roboto Light"/>
                <a:sym typeface="Roboto"/>
              </a:rPr>
              <a:t> </a:t>
            </a:r>
            <a:r>
              <a:rPr lang="en" sz="1200" err="1">
                <a:latin typeface="Roboto Light"/>
                <a:ea typeface="Roboto Light"/>
                <a:sym typeface="Roboto"/>
              </a:rPr>
              <a:t>inzercí</a:t>
            </a:r>
            <a:r>
              <a:rPr lang="en" sz="1200">
                <a:latin typeface="Roboto Light"/>
                <a:ea typeface="Roboto Light"/>
                <a:sym typeface="Roboto"/>
              </a:rPr>
              <a:t> (</a:t>
            </a:r>
            <a:r>
              <a:rPr lang="en" sz="1200" err="1">
                <a:latin typeface="Roboto Light"/>
                <a:ea typeface="Roboto Light"/>
                <a:sym typeface="Roboto"/>
              </a:rPr>
              <a:t>např</a:t>
            </a:r>
            <a:r>
              <a:rPr lang="en" sz="1200">
                <a:latin typeface="Roboto Light"/>
                <a:ea typeface="Roboto Light"/>
                <a:sym typeface="Roboto"/>
              </a:rPr>
              <a:t>. Jobs.cz </a:t>
            </a:r>
            <a:r>
              <a:rPr lang="en" sz="1200" err="1">
                <a:latin typeface="Roboto Light"/>
                <a:ea typeface="Roboto Light"/>
                <a:sym typeface="Roboto"/>
              </a:rPr>
              <a:t>nebo</a:t>
            </a:r>
            <a:r>
              <a:rPr lang="en" sz="1200">
                <a:latin typeface="Roboto Light"/>
                <a:ea typeface="Roboto Light"/>
                <a:sym typeface="Roboto"/>
              </a:rPr>
              <a:t> Prace.cz) a </a:t>
            </a:r>
            <a:r>
              <a:rPr lang="en" sz="1200" b="1" err="1">
                <a:latin typeface="Roboto"/>
                <a:ea typeface="Roboto Light"/>
                <a:sym typeface="Roboto"/>
              </a:rPr>
              <a:t>při</a:t>
            </a:r>
            <a:r>
              <a:rPr lang="en" sz="1200" b="1">
                <a:latin typeface="Roboto"/>
                <a:ea typeface="Roboto Light"/>
                <a:sym typeface="Roboto"/>
              </a:rPr>
              <a:t> </a:t>
            </a:r>
            <a:r>
              <a:rPr lang="en" sz="1200" b="1" err="1">
                <a:latin typeface="Roboto"/>
                <a:ea typeface="Roboto Light"/>
                <a:sym typeface="Roboto"/>
              </a:rPr>
              <a:t>opuštění</a:t>
            </a:r>
            <a:r>
              <a:rPr lang="en" sz="1200" b="1">
                <a:latin typeface="Roboto"/>
                <a:ea typeface="Roboto Light"/>
                <a:sym typeface="Roboto"/>
              </a:rPr>
              <a:t> </a:t>
            </a:r>
            <a:r>
              <a:rPr lang="en" sz="1200" b="1" err="1">
                <a:latin typeface="Roboto"/>
                <a:ea typeface="Roboto Light"/>
                <a:sym typeface="Roboto"/>
              </a:rPr>
              <a:t>inzerátu</a:t>
            </a:r>
            <a:r>
              <a:rPr lang="en" sz="1200" b="1">
                <a:latin typeface="Roboto"/>
                <a:ea typeface="Roboto Light"/>
                <a:sym typeface="Roboto"/>
              </a:rPr>
              <a:t> se </a:t>
            </a:r>
            <a:r>
              <a:rPr lang="en" sz="1200" b="1" err="1">
                <a:latin typeface="Roboto"/>
                <a:ea typeface="Roboto Light"/>
                <a:sym typeface="Roboto"/>
              </a:rPr>
              <a:t>automaticky</a:t>
            </a:r>
            <a:r>
              <a:rPr lang="en" sz="1200" b="1">
                <a:latin typeface="Roboto"/>
                <a:ea typeface="Roboto Light"/>
                <a:sym typeface="Roboto"/>
              </a:rPr>
              <a:t> </a:t>
            </a:r>
            <a:r>
              <a:rPr lang="en" sz="1200" b="1" err="1">
                <a:latin typeface="Roboto"/>
                <a:ea typeface="Roboto Light"/>
                <a:sym typeface="Roboto"/>
              </a:rPr>
              <a:t>zeptá</a:t>
            </a:r>
            <a:r>
              <a:rPr lang="en" sz="1200" b="1">
                <a:latin typeface="Roboto"/>
                <a:ea typeface="Roboto Light"/>
                <a:sym typeface="Roboto"/>
              </a:rPr>
              <a:t> </a:t>
            </a:r>
            <a:r>
              <a:rPr lang="en" sz="1200" b="1" err="1">
                <a:latin typeface="Roboto"/>
                <a:ea typeface="Roboto Light"/>
                <a:sym typeface="Roboto"/>
              </a:rPr>
              <a:t>na</a:t>
            </a:r>
            <a:r>
              <a:rPr lang="en" sz="1200" b="1">
                <a:latin typeface="Roboto"/>
                <a:ea typeface="Roboto Light"/>
                <a:sym typeface="Roboto"/>
              </a:rPr>
              <a:t> </a:t>
            </a:r>
            <a:r>
              <a:rPr lang="en" sz="1200" b="1" err="1">
                <a:latin typeface="Roboto"/>
                <a:ea typeface="Roboto Light"/>
                <a:sym typeface="Roboto"/>
              </a:rPr>
              <a:t>důvod</a:t>
            </a:r>
            <a:r>
              <a:rPr lang="en" sz="1200" b="1">
                <a:latin typeface="Roboto"/>
                <a:ea typeface="Roboto Light"/>
                <a:sym typeface="Roboto"/>
              </a:rPr>
              <a:t> </a:t>
            </a:r>
            <a:r>
              <a:rPr lang="en" sz="1200" b="1" err="1">
                <a:latin typeface="Roboto"/>
                <a:ea typeface="Roboto Light"/>
                <a:sym typeface="Roboto"/>
              </a:rPr>
              <a:t>odchodu</a:t>
            </a:r>
            <a:r>
              <a:rPr lang="en" sz="1200" b="1">
                <a:latin typeface="Roboto"/>
                <a:ea typeface="Roboto Light"/>
                <a:sym typeface="Roboto"/>
              </a:rPr>
              <a:t>.</a:t>
            </a:r>
            <a:endParaRPr lang="en-US" sz="1200" b="1">
              <a:latin typeface="Roboto"/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457200" y="2124151"/>
            <a:ext cx="3121077" cy="10035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1300" err="1">
                <a:latin typeface="Roboto Light"/>
                <a:ea typeface="Roboto Light"/>
                <a:sym typeface="Roboto Light"/>
              </a:rPr>
              <a:t>Díky</a:t>
            </a:r>
            <a:r>
              <a:rPr lang="en" sz="1300">
                <a:latin typeface="Roboto Light"/>
                <a:ea typeface="Roboto Light"/>
                <a:sym typeface="Roboto Light"/>
              </a:rPr>
              <a:t> </a:t>
            </a:r>
            <a:r>
              <a:rPr lang="en" sz="1300" err="1">
                <a:latin typeface="Roboto Light"/>
                <a:ea typeface="Roboto Light"/>
                <a:sym typeface="Roboto Light"/>
              </a:rPr>
              <a:t>tomu</a:t>
            </a:r>
            <a:r>
              <a:rPr lang="en" sz="1300">
                <a:latin typeface="Roboto Light"/>
                <a:ea typeface="Roboto Light"/>
                <a:sym typeface="Roboto Light"/>
              </a:rPr>
              <a:t> </a:t>
            </a:r>
            <a:r>
              <a:rPr lang="en" sz="1300" err="1">
                <a:latin typeface="Roboto Light"/>
                <a:ea typeface="Roboto Light"/>
                <a:sym typeface="Roboto Light"/>
              </a:rPr>
              <a:t>můžete</a:t>
            </a:r>
            <a:r>
              <a:rPr lang="en" sz="1300">
                <a:latin typeface="Roboto Light"/>
                <a:ea typeface="Roboto Light"/>
                <a:sym typeface="Roboto Light"/>
              </a:rPr>
              <a:t> </a:t>
            </a:r>
            <a:r>
              <a:rPr lang="en" sz="1300" err="1">
                <a:latin typeface="Roboto Light"/>
                <a:ea typeface="Roboto Light"/>
                <a:sym typeface="Roboto Light"/>
              </a:rPr>
              <a:t>ověřit</a:t>
            </a:r>
            <a:r>
              <a:rPr lang="en" sz="1300">
                <a:latin typeface="Roboto Light"/>
                <a:ea typeface="Roboto Light"/>
                <a:sym typeface="Roboto Light"/>
              </a:rPr>
              <a:t> </a:t>
            </a:r>
            <a:r>
              <a:rPr lang="en" sz="1300" err="1">
                <a:latin typeface="Roboto Light"/>
                <a:ea typeface="Roboto Light"/>
                <a:sym typeface="Roboto Light"/>
              </a:rPr>
              <a:t>své</a:t>
            </a:r>
            <a:r>
              <a:rPr lang="en" sz="1300">
                <a:latin typeface="Roboto Light"/>
                <a:ea typeface="Roboto Light"/>
                <a:sym typeface="Roboto Light"/>
              </a:rPr>
              <a:t> </a:t>
            </a:r>
            <a:r>
              <a:rPr lang="en" sz="1300" err="1">
                <a:latin typeface="Roboto Light"/>
                <a:ea typeface="Roboto Light"/>
                <a:sym typeface="Roboto Light"/>
              </a:rPr>
              <a:t>hypotézy</a:t>
            </a:r>
            <a:r>
              <a:rPr lang="en" sz="1300">
                <a:latin typeface="Roboto Light"/>
                <a:ea typeface="Roboto Light"/>
                <a:sym typeface="Roboto Light"/>
              </a:rPr>
              <a:t> o </a:t>
            </a:r>
            <a:r>
              <a:rPr lang="en" sz="1300" err="1">
                <a:latin typeface="Roboto Light"/>
                <a:ea typeface="Roboto Light"/>
                <a:sym typeface="Roboto Light"/>
              </a:rPr>
              <a:t>důvodech</a:t>
            </a:r>
            <a:r>
              <a:rPr lang="en" sz="1300">
                <a:latin typeface="Roboto Light"/>
                <a:ea typeface="Roboto Light"/>
                <a:sym typeface="Roboto Light"/>
              </a:rPr>
              <a:t>, </a:t>
            </a:r>
            <a:r>
              <a:rPr lang="en" sz="1300" err="1">
                <a:latin typeface="Roboto Light"/>
                <a:ea typeface="Roboto Light"/>
                <a:sym typeface="Roboto Light"/>
              </a:rPr>
              <a:t>proč</a:t>
            </a:r>
            <a:r>
              <a:rPr lang="en" sz="1300">
                <a:latin typeface="Roboto Light"/>
                <a:ea typeface="Roboto Light"/>
                <a:sym typeface="Roboto Light"/>
              </a:rPr>
              <a:t> </a:t>
            </a:r>
            <a:r>
              <a:rPr lang="en" sz="1300" err="1">
                <a:latin typeface="Roboto Light"/>
                <a:ea typeface="Roboto Light"/>
                <a:sym typeface="Roboto Light"/>
              </a:rPr>
              <a:t>kandidáti</a:t>
            </a:r>
            <a:r>
              <a:rPr lang="en" sz="1300">
                <a:latin typeface="Roboto Light"/>
                <a:ea typeface="Roboto Light"/>
                <a:sym typeface="Roboto Light"/>
              </a:rPr>
              <a:t> </a:t>
            </a:r>
            <a:r>
              <a:rPr lang="en" sz="1300" err="1">
                <a:latin typeface="Roboto Light"/>
                <a:ea typeface="Roboto Light"/>
                <a:sym typeface="Roboto Light"/>
              </a:rPr>
              <a:t>nereagují</a:t>
            </a:r>
            <a:r>
              <a:rPr lang="en" sz="1300">
                <a:latin typeface="Roboto Light"/>
                <a:ea typeface="Roboto Light"/>
                <a:sym typeface="Roboto Light"/>
              </a:rPr>
              <a:t>, a </a:t>
            </a:r>
            <a:r>
              <a:rPr lang="en" sz="1300" err="1">
                <a:latin typeface="Roboto Light"/>
                <a:ea typeface="Roboto Light"/>
                <a:sym typeface="Roboto Light"/>
              </a:rPr>
              <a:t>tím</a:t>
            </a:r>
            <a:r>
              <a:rPr lang="en" sz="1300">
                <a:latin typeface="Roboto Light"/>
                <a:ea typeface="Roboto Light"/>
                <a:sym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sym typeface="Roboto Light"/>
              </a:rPr>
              <a:t>zvýšit</a:t>
            </a:r>
            <a:r>
              <a:rPr lang="en" sz="1300" b="1">
                <a:latin typeface="Roboto"/>
                <a:ea typeface="Roboto Light"/>
                <a:sym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sym typeface="Roboto Light"/>
              </a:rPr>
              <a:t>počet</a:t>
            </a:r>
            <a:r>
              <a:rPr lang="en" sz="1300" b="1">
                <a:latin typeface="Roboto"/>
                <a:ea typeface="Roboto Light"/>
                <a:sym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sym typeface="Roboto Light"/>
              </a:rPr>
              <a:t>jejich</a:t>
            </a:r>
            <a:r>
              <a:rPr lang="en" sz="1300" b="1">
                <a:latin typeface="Roboto"/>
                <a:ea typeface="Roboto Light"/>
                <a:sym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sym typeface="Roboto Light"/>
              </a:rPr>
              <a:t>reakcí</a:t>
            </a:r>
            <a:r>
              <a:rPr lang="en" sz="1300" b="1">
                <a:latin typeface="Roboto"/>
                <a:ea typeface="Roboto Light"/>
                <a:sym typeface="Roboto Light"/>
              </a:rPr>
              <a:t>.</a:t>
            </a:r>
            <a:endParaRPr lang="en-US" b="1">
              <a:latin typeface="Roboto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457200" y="3363377"/>
            <a:ext cx="3033900" cy="928193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" sz="1300">
                <a:latin typeface="Roboto Light"/>
                <a:ea typeface="Roboto Light"/>
                <a:sym typeface="Roboto Light"/>
              </a:rPr>
              <a:t>V</a:t>
            </a:r>
            <a:r>
              <a:rPr lang="en" sz="1300">
                <a:latin typeface="Roboto Light"/>
                <a:ea typeface="Roboto Light"/>
                <a:sym typeface="Roboto"/>
              </a:rPr>
              <a:t> </a:t>
            </a:r>
            <a:r>
              <a:rPr lang="en" sz="1300" err="1">
                <a:latin typeface="Roboto Light"/>
                <a:ea typeface="Roboto Light"/>
                <a:sym typeface="Roboto"/>
              </a:rPr>
              <a:t>reportu</a:t>
            </a:r>
            <a:r>
              <a:rPr lang="en" sz="1300">
                <a:latin typeface="Roboto Light"/>
                <a:ea typeface="Roboto Light"/>
                <a:sym typeface="Roboto"/>
              </a:rPr>
              <a:t> </a:t>
            </a:r>
            <a:r>
              <a:rPr lang="en" sz="1300" err="1">
                <a:latin typeface="Roboto Light"/>
                <a:ea typeface="Roboto Light"/>
                <a:sym typeface="Roboto"/>
              </a:rPr>
              <a:t>můžete</a:t>
            </a:r>
            <a:r>
              <a:rPr lang="en" sz="1300">
                <a:latin typeface="Roboto Light"/>
                <a:ea typeface="Roboto Light"/>
                <a:sym typeface="Roboto"/>
              </a:rPr>
              <a:t> </a:t>
            </a:r>
            <a:r>
              <a:rPr lang="en" sz="1300" err="1">
                <a:latin typeface="Roboto Light"/>
                <a:ea typeface="Roboto Light"/>
                <a:sym typeface="Roboto"/>
              </a:rPr>
              <a:t>filtrovat</a:t>
            </a:r>
            <a:r>
              <a:rPr lang="en" sz="1300">
                <a:latin typeface="Roboto Light"/>
                <a:ea typeface="Roboto Light"/>
                <a:sym typeface="Roboto"/>
              </a:rPr>
              <a:t> </a:t>
            </a:r>
            <a:r>
              <a:rPr lang="en" sz="1300" err="1">
                <a:latin typeface="Roboto Light"/>
                <a:ea typeface="Roboto Light"/>
                <a:sym typeface="Roboto"/>
              </a:rPr>
              <a:t>reakce</a:t>
            </a:r>
            <a:r>
              <a:rPr lang="en" sz="1300">
                <a:latin typeface="Roboto Light"/>
                <a:ea typeface="Roboto Light"/>
                <a:sym typeface="Roboto"/>
              </a:rPr>
              <a:t> </a:t>
            </a:r>
            <a:r>
              <a:rPr lang="en" sz="1300" b="1" err="1">
                <a:latin typeface="Roboto"/>
                <a:ea typeface="Roboto Light"/>
                <a:sym typeface="Roboto"/>
              </a:rPr>
              <a:t>podle</a:t>
            </a:r>
            <a:r>
              <a:rPr lang="en" sz="1300" b="1">
                <a:latin typeface="Roboto"/>
                <a:ea typeface="Roboto Light"/>
                <a:sym typeface="Roboto"/>
              </a:rPr>
              <a:t> </a:t>
            </a:r>
            <a:r>
              <a:rPr lang="en" sz="1300" b="1" err="1">
                <a:latin typeface="Roboto"/>
                <a:ea typeface="Roboto Light"/>
                <a:sym typeface="Roboto"/>
              </a:rPr>
              <a:t>typu</a:t>
            </a:r>
            <a:r>
              <a:rPr lang="en" sz="1300" b="1">
                <a:latin typeface="Roboto"/>
                <a:ea typeface="Roboto Light"/>
                <a:sym typeface="Roboto"/>
              </a:rPr>
              <a:t> </a:t>
            </a:r>
            <a:r>
              <a:rPr lang="en" sz="1300" b="1" err="1">
                <a:latin typeface="Roboto"/>
                <a:ea typeface="Roboto Light"/>
                <a:sym typeface="Roboto"/>
              </a:rPr>
              <a:t>pozice</a:t>
            </a:r>
            <a:r>
              <a:rPr lang="en" sz="1300" b="1">
                <a:latin typeface="Roboto"/>
                <a:ea typeface="Roboto Light"/>
                <a:sym typeface="Roboto"/>
              </a:rPr>
              <a:t> a </a:t>
            </a:r>
            <a:r>
              <a:rPr lang="en" sz="1300" b="1" err="1">
                <a:latin typeface="Roboto"/>
                <a:ea typeface="Roboto Light"/>
                <a:sym typeface="Roboto"/>
              </a:rPr>
              <a:t>získat</a:t>
            </a:r>
            <a:r>
              <a:rPr lang="en" sz="1300" b="1">
                <a:latin typeface="Roboto"/>
                <a:ea typeface="Roboto Light"/>
                <a:sym typeface="Roboto"/>
              </a:rPr>
              <a:t> </a:t>
            </a:r>
            <a:r>
              <a:rPr lang="en" sz="1300" b="1" err="1">
                <a:latin typeface="Roboto"/>
                <a:ea typeface="Roboto Light"/>
                <a:sym typeface="Roboto"/>
              </a:rPr>
              <a:t>chytré</a:t>
            </a:r>
            <a:r>
              <a:rPr lang="en" sz="1300" b="1">
                <a:latin typeface="Roboto"/>
                <a:ea typeface="Roboto Light"/>
                <a:sym typeface="Roboto"/>
              </a:rPr>
              <a:t> </a:t>
            </a:r>
            <a:r>
              <a:rPr lang="en" sz="1300" b="1" err="1">
                <a:latin typeface="Roboto"/>
                <a:ea typeface="Roboto Light"/>
                <a:sym typeface="Roboto"/>
              </a:rPr>
              <a:t>shrnutí</a:t>
            </a:r>
            <a:r>
              <a:rPr lang="en" sz="1300" b="1">
                <a:latin typeface="Roboto"/>
                <a:ea typeface="Roboto Light"/>
                <a:sym typeface="Roboto"/>
              </a:rPr>
              <a:t> </a:t>
            </a:r>
            <a:r>
              <a:rPr lang="en" sz="1300" b="1" err="1">
                <a:latin typeface="Roboto"/>
                <a:ea typeface="Roboto Light"/>
                <a:sym typeface="Roboto"/>
              </a:rPr>
              <a:t>výsledků</a:t>
            </a:r>
            <a:r>
              <a:rPr lang="en" sz="1300" b="1">
                <a:latin typeface="Roboto"/>
                <a:ea typeface="Roboto Light"/>
                <a:sym typeface="Roboto"/>
              </a:rPr>
              <a:t> </a:t>
            </a:r>
            <a:r>
              <a:rPr lang="en" sz="1300" b="1" err="1">
                <a:latin typeface="Roboto"/>
                <a:ea typeface="Roboto Light"/>
                <a:sym typeface="Roboto"/>
              </a:rPr>
              <a:t>díky</a:t>
            </a:r>
            <a:r>
              <a:rPr lang="en" sz="1300" b="1">
                <a:latin typeface="Roboto"/>
                <a:ea typeface="Roboto Light"/>
                <a:sym typeface="Roboto"/>
              </a:rPr>
              <a:t> AI.</a:t>
            </a:r>
            <a:endParaRPr lang="en-US" sz="1300" b="1">
              <a:latin typeface="Roboto"/>
              <a:ea typeface="Roboto Light"/>
            </a:endParaRPr>
          </a:p>
        </p:txBody>
      </p:sp>
      <p:pic>
        <p:nvPicPr>
          <p:cNvPr id="2" name="Picture 1" descr="Screens screenshot of a chat&#10;&#10;Description automatically generated">
            <a:extLst>
              <a:ext uri="{FF2B5EF4-FFF2-40B4-BE49-F238E27FC236}">
                <a16:creationId xmlns:a16="http://schemas.microsoft.com/office/drawing/2014/main" id="{8085C1C8-5912-9570-7FEA-3CCF26E404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8450" b="-343"/>
          <a:stretch/>
        </p:blipFill>
        <p:spPr>
          <a:xfrm>
            <a:off x="5733891" y="633693"/>
            <a:ext cx="3202291" cy="2502989"/>
          </a:xfrm>
          <a:prstGeom prst="rect">
            <a:avLst/>
          </a:prstGeom>
        </p:spPr>
      </p:pic>
      <p:pic>
        <p:nvPicPr>
          <p:cNvPr id="3" name="Picture 2" descr="Screens screenshot of a chat&#10;&#10;Description automatically generated">
            <a:extLst>
              <a:ext uri="{FF2B5EF4-FFF2-40B4-BE49-F238E27FC236}">
                <a16:creationId xmlns:a16="http://schemas.microsoft.com/office/drawing/2014/main" id="{6B95160B-A9EA-D4E7-A829-FFC218E4C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620" b="268"/>
          <a:stretch/>
        </p:blipFill>
        <p:spPr>
          <a:xfrm>
            <a:off x="3954024" y="2231768"/>
            <a:ext cx="3197571" cy="25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3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0B23E541-1719-B884-1344-AEB1C484C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360" y="399829"/>
            <a:ext cx="3892051" cy="399724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1A7D22D-8399-3BDE-1109-64471B9F0A0A}"/>
              </a:ext>
            </a:extLst>
          </p:cNvPr>
          <p:cNvGrpSpPr/>
          <p:nvPr/>
        </p:nvGrpSpPr>
        <p:grpSpPr>
          <a:xfrm>
            <a:off x="146680" y="399829"/>
            <a:ext cx="4616151" cy="3997242"/>
            <a:chOff x="1148007" y="486244"/>
            <a:chExt cx="3077136" cy="2664405"/>
          </a:xfrm>
        </p:grpSpPr>
        <p:pic>
          <p:nvPicPr>
            <p:cNvPr id="13" name="Picture 1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EB460B4-21F6-1B8B-B3FB-8B59EFA82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007" y="1104955"/>
              <a:ext cx="3077136" cy="2045694"/>
            </a:xfrm>
            <a:prstGeom prst="rect">
              <a:avLst/>
            </a:prstGeom>
          </p:spPr>
        </p:pic>
        <p:pic>
          <p:nvPicPr>
            <p:cNvPr id="15" name="Picture 14" descr="A white background with black text&#10;&#10;Description automatically generated">
              <a:extLst>
                <a:ext uri="{FF2B5EF4-FFF2-40B4-BE49-F238E27FC236}">
                  <a16:creationId xmlns:a16="http://schemas.microsoft.com/office/drawing/2014/main" id="{74A1D3E6-291F-2E96-FC7D-5260D80A8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111" y="486244"/>
              <a:ext cx="3068540" cy="713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757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20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Zážitek</a:t>
            </a:r>
            <a:r>
              <a:rPr lang="en" sz="32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320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kandidáta</a:t>
            </a:r>
            <a:r>
              <a:rPr lang="en" sz="32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z </a:t>
            </a:r>
            <a:r>
              <a:rPr lang="en" sz="320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výběrového</a:t>
            </a:r>
            <a:r>
              <a:rPr lang="en" sz="32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320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řízení</a:t>
            </a:r>
            <a:endParaRPr lang="en" sz="3200" err="1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51" name="Google Shape;251;p36"/>
          <p:cNvSpPr/>
          <p:nvPr/>
        </p:nvSpPr>
        <p:spPr>
          <a:xfrm>
            <a:off x="457200" y="961668"/>
            <a:ext cx="3033900" cy="999616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" sz="1200" b="1">
                <a:latin typeface="Roboto"/>
                <a:ea typeface="Roboto Light"/>
                <a:sym typeface="Roboto Light"/>
              </a:rPr>
              <a:t>Arnolda </a:t>
            </a:r>
            <a:r>
              <a:rPr lang="en" sz="1200" b="1" err="1">
                <a:latin typeface="Roboto"/>
                <a:ea typeface="Roboto Light"/>
                <a:sym typeface="Roboto Light"/>
              </a:rPr>
              <a:t>lze</a:t>
            </a:r>
            <a:r>
              <a:rPr lang="en" sz="1200" b="1">
                <a:latin typeface="Roboto"/>
                <a:ea typeface="Roboto Light"/>
                <a:sym typeface="Roboto Light"/>
              </a:rPr>
              <a:t> </a:t>
            </a:r>
            <a:r>
              <a:rPr lang="en" sz="1200" b="1" err="1">
                <a:latin typeface="Roboto"/>
                <a:ea typeface="Roboto Light"/>
                <a:sym typeface="Roboto Light"/>
              </a:rPr>
              <a:t>napojit</a:t>
            </a:r>
            <a:r>
              <a:rPr lang="en" sz="1200" b="1">
                <a:latin typeface="Roboto"/>
                <a:ea typeface="Roboto Light"/>
                <a:sym typeface="Roboto Light"/>
              </a:rPr>
              <a:t> </a:t>
            </a:r>
            <a:r>
              <a:rPr lang="en" sz="1200" b="1" err="1">
                <a:latin typeface="Roboto"/>
                <a:ea typeface="Roboto Light"/>
                <a:sym typeface="Roboto Light"/>
              </a:rPr>
              <a:t>na</a:t>
            </a:r>
            <a:r>
              <a:rPr lang="en" sz="1200" b="1">
                <a:latin typeface="Roboto"/>
                <a:ea typeface="Roboto Light"/>
                <a:sym typeface="Roboto Light"/>
              </a:rPr>
              <a:t> </a:t>
            </a:r>
            <a:r>
              <a:rPr lang="en" sz="1200" b="1" err="1">
                <a:latin typeface="Roboto"/>
                <a:ea typeface="Roboto Light"/>
                <a:sym typeface="Roboto Light"/>
              </a:rPr>
              <a:t>Teamio</a:t>
            </a:r>
            <a:r>
              <a:rPr lang="en" sz="1200">
                <a:latin typeface="Roboto Light"/>
                <a:ea typeface="Roboto Light"/>
                <a:sym typeface="Roboto Light"/>
              </a:rPr>
              <a:t>, aby </a:t>
            </a:r>
            <a:r>
              <a:rPr lang="en" sz="1200" err="1">
                <a:latin typeface="Roboto Light"/>
                <a:ea typeface="Roboto Light"/>
                <a:sym typeface="Roboto Light"/>
              </a:rPr>
              <a:t>automaticky</a:t>
            </a:r>
            <a:r>
              <a:rPr lang="en" sz="1200">
                <a:latin typeface="Roboto Light"/>
                <a:ea typeface="Roboto Light"/>
                <a:sym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sym typeface="Roboto Light"/>
              </a:rPr>
              <a:t>sbíral</a:t>
            </a:r>
            <a:r>
              <a:rPr lang="en" sz="1200">
                <a:latin typeface="Roboto Light"/>
                <a:ea typeface="Roboto Light"/>
                <a:sym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sym typeface="Roboto Light"/>
              </a:rPr>
              <a:t>zpětnou</a:t>
            </a:r>
            <a:r>
              <a:rPr lang="en" sz="1200">
                <a:latin typeface="Roboto Light"/>
                <a:ea typeface="Roboto Light"/>
                <a:sym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sym typeface="Roboto Light"/>
              </a:rPr>
              <a:t>vazbu</a:t>
            </a:r>
            <a:r>
              <a:rPr lang="en" sz="1200">
                <a:latin typeface="Roboto Light"/>
                <a:ea typeface="Roboto Light"/>
                <a:sym typeface="Roboto Light"/>
              </a:rPr>
              <a:t> od </a:t>
            </a:r>
            <a:r>
              <a:rPr lang="en" sz="1200" err="1">
                <a:latin typeface="Roboto Light"/>
                <a:ea typeface="Roboto Light"/>
                <a:sym typeface="Roboto Light"/>
              </a:rPr>
              <a:t>kandidátů</a:t>
            </a:r>
            <a:r>
              <a:rPr lang="en" sz="1200">
                <a:latin typeface="Roboto Light"/>
                <a:ea typeface="Roboto Light"/>
                <a:sym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sym typeface="Roboto Light"/>
              </a:rPr>
              <a:t>na</a:t>
            </a:r>
            <a:r>
              <a:rPr lang="en" sz="1200">
                <a:latin typeface="Roboto Light"/>
                <a:ea typeface="Roboto Light"/>
                <a:sym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sym typeface="Roboto Light"/>
              </a:rPr>
              <a:t>hodnocení</a:t>
            </a:r>
            <a:r>
              <a:rPr lang="en" sz="1200">
                <a:latin typeface="Roboto Light"/>
                <a:ea typeface="Roboto Light"/>
                <a:sym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sym typeface="Roboto Light"/>
              </a:rPr>
              <a:t>pohovoru</a:t>
            </a:r>
            <a:r>
              <a:rPr lang="en" sz="1200">
                <a:latin typeface="Roboto Light"/>
                <a:ea typeface="Roboto Light"/>
                <a:sym typeface="Roboto Light"/>
              </a:rPr>
              <a:t> a </a:t>
            </a:r>
            <a:r>
              <a:rPr lang="en" sz="1200" err="1">
                <a:latin typeface="Roboto Light"/>
                <a:ea typeface="Roboto Light"/>
                <a:sym typeface="Roboto Light"/>
              </a:rPr>
              <a:t>celkový</a:t>
            </a:r>
            <a:r>
              <a:rPr lang="en" sz="1200">
                <a:latin typeface="Roboto Light"/>
                <a:ea typeface="Roboto Light"/>
                <a:sym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sym typeface="Roboto Light"/>
              </a:rPr>
              <a:t>zážitek</a:t>
            </a:r>
            <a:r>
              <a:rPr lang="en" sz="1200">
                <a:latin typeface="Roboto Light"/>
                <a:ea typeface="Roboto Light"/>
                <a:sym typeface="Roboto Light"/>
              </a:rPr>
              <a:t> z </a:t>
            </a:r>
            <a:r>
              <a:rPr lang="en" sz="1200" err="1">
                <a:latin typeface="Roboto Light"/>
                <a:ea typeface="Roboto Light"/>
                <a:sym typeface="Roboto Light"/>
              </a:rPr>
              <a:t>výběrového</a:t>
            </a:r>
            <a:r>
              <a:rPr lang="en" sz="1200">
                <a:latin typeface="Roboto Light"/>
                <a:ea typeface="Roboto Light"/>
                <a:sym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sym typeface="Roboto Light"/>
              </a:rPr>
              <a:t>řízení</a:t>
            </a:r>
            <a:r>
              <a:rPr lang="en" sz="1200">
                <a:latin typeface="Roboto Light"/>
                <a:ea typeface="Roboto Light"/>
                <a:sym typeface="Roboto Light"/>
              </a:rPr>
              <a:t>.</a:t>
            </a:r>
            <a:endParaRPr lang="en-US">
              <a:latin typeface="Roboto Light"/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457200" y="2124151"/>
            <a:ext cx="3033900" cy="10035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1200" err="1">
                <a:latin typeface="Roboto Light"/>
                <a:ea typeface="Roboto Light"/>
                <a:cs typeface="Roboto Light"/>
                <a:sym typeface="Roboto Light"/>
              </a:rPr>
              <a:t>Díky</a:t>
            </a:r>
            <a:r>
              <a:rPr lang="en" sz="12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cs typeface="Roboto Light"/>
                <a:sym typeface="Roboto Light"/>
              </a:rPr>
              <a:t>tomu</a:t>
            </a:r>
            <a:r>
              <a:rPr lang="en" sz="12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cs typeface="Roboto Light"/>
                <a:sym typeface="Roboto Light"/>
              </a:rPr>
              <a:t>máte</a:t>
            </a:r>
            <a:r>
              <a:rPr lang="en" sz="1200" b="1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200" b="1" err="1">
                <a:latin typeface="Roboto"/>
                <a:ea typeface="Roboto Light"/>
                <a:cs typeface="Roboto Light"/>
                <a:sym typeface="Roboto Light"/>
              </a:rPr>
              <a:t>celková</a:t>
            </a:r>
            <a:r>
              <a:rPr lang="en" sz="1200" b="1">
                <a:latin typeface="Roboto"/>
                <a:ea typeface="Roboto Light"/>
                <a:cs typeface="Roboto Light"/>
                <a:sym typeface="Roboto Light"/>
              </a:rPr>
              <a:t> data k </a:t>
            </a:r>
            <a:r>
              <a:rPr lang="en" sz="1200" b="1" err="1">
                <a:latin typeface="Roboto"/>
                <a:ea typeface="Roboto Light"/>
                <a:cs typeface="Roboto Light"/>
                <a:sym typeface="Roboto Light"/>
              </a:rPr>
              <a:t>zážitku</a:t>
            </a:r>
            <a:r>
              <a:rPr lang="en" sz="1200" b="1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200" b="1" err="1">
                <a:latin typeface="Roboto"/>
                <a:ea typeface="Roboto Light"/>
                <a:cs typeface="Roboto Light"/>
                <a:sym typeface="Roboto Light"/>
              </a:rPr>
              <a:t>kandidátů</a:t>
            </a:r>
            <a:r>
              <a:rPr lang="en" sz="1200" b="1">
                <a:latin typeface="Roboto"/>
                <a:ea typeface="Roboto Light"/>
                <a:cs typeface="Roboto Light"/>
                <a:sym typeface="Roboto Light"/>
              </a:rPr>
              <a:t>,</a:t>
            </a:r>
            <a:r>
              <a:rPr lang="en" sz="12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cs typeface="Roboto Light"/>
                <a:sym typeface="Roboto Light"/>
              </a:rPr>
              <a:t>můžete</a:t>
            </a:r>
            <a:r>
              <a:rPr lang="en" sz="12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b="1" err="1">
                <a:latin typeface="Roboto Light"/>
                <a:ea typeface="Roboto Light"/>
                <a:cs typeface="Roboto Light"/>
                <a:sym typeface="Roboto Light"/>
              </a:rPr>
              <a:t>reagovat</a:t>
            </a:r>
            <a:r>
              <a:rPr lang="en" sz="1200" b="1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b="1" err="1">
                <a:latin typeface="Roboto Light"/>
                <a:ea typeface="Roboto Light"/>
                <a:cs typeface="Roboto Light"/>
                <a:sym typeface="Roboto Light"/>
              </a:rPr>
              <a:t>na</a:t>
            </a:r>
            <a:r>
              <a:rPr lang="en" sz="1200" b="1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b="1" err="1">
                <a:latin typeface="Roboto Light"/>
                <a:ea typeface="Roboto Light"/>
                <a:cs typeface="Roboto Light"/>
                <a:sym typeface="Roboto Light"/>
              </a:rPr>
              <a:t>horší</a:t>
            </a:r>
            <a:r>
              <a:rPr lang="en" sz="1200" b="1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b="1" err="1">
                <a:latin typeface="Roboto Light"/>
                <a:ea typeface="Roboto Light"/>
                <a:cs typeface="Roboto Light"/>
                <a:sym typeface="Roboto Light"/>
              </a:rPr>
              <a:t>hodnocení</a:t>
            </a:r>
            <a:r>
              <a:rPr lang="en" sz="1200">
                <a:latin typeface="Roboto Light"/>
                <a:ea typeface="Roboto Light"/>
                <a:cs typeface="Roboto Light"/>
                <a:sym typeface="Roboto Light"/>
              </a:rPr>
              <a:t> a </a:t>
            </a:r>
            <a:r>
              <a:rPr lang="en" sz="1200" err="1">
                <a:latin typeface="Roboto Light"/>
                <a:ea typeface="Roboto Light"/>
                <a:cs typeface="Roboto Light"/>
                <a:sym typeface="Roboto Light"/>
              </a:rPr>
              <a:t>máte</a:t>
            </a:r>
            <a:r>
              <a:rPr lang="en" sz="12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cs typeface="Roboto Light"/>
                <a:sym typeface="Roboto Light"/>
              </a:rPr>
              <a:t>přehled</a:t>
            </a:r>
            <a:r>
              <a:rPr lang="en" sz="1200">
                <a:latin typeface="Roboto Light"/>
                <a:ea typeface="Roboto Light"/>
                <a:cs typeface="Roboto Light"/>
                <a:sym typeface="Roboto Light"/>
              </a:rPr>
              <a:t> o </a:t>
            </a:r>
            <a:r>
              <a:rPr lang="en" sz="1200" b="1">
                <a:latin typeface="Roboto"/>
                <a:ea typeface="Roboto Light"/>
                <a:cs typeface="Roboto Light"/>
                <a:sym typeface="Roboto Light"/>
              </a:rPr>
              <a:t>NPS </a:t>
            </a:r>
            <a:r>
              <a:rPr lang="en" sz="1200" b="1" err="1">
                <a:latin typeface="Roboto Light"/>
                <a:ea typeface="Roboto Light"/>
                <a:cs typeface="Roboto Light"/>
                <a:sym typeface="Roboto Light"/>
              </a:rPr>
              <a:t>jednotlivých</a:t>
            </a:r>
            <a:r>
              <a:rPr lang="en" sz="1200" b="1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b="1" err="1">
                <a:latin typeface="Roboto Light"/>
                <a:ea typeface="Roboto Light"/>
                <a:cs typeface="Roboto Light"/>
                <a:sym typeface="Roboto Light"/>
              </a:rPr>
              <a:t>manažerů</a:t>
            </a:r>
            <a:r>
              <a:rPr lang="en" sz="1200" b="1">
                <a:latin typeface="Roboto Light"/>
                <a:ea typeface="Roboto Light"/>
                <a:cs typeface="Roboto Light"/>
                <a:sym typeface="Roboto Light"/>
              </a:rPr>
              <a:t> a </a:t>
            </a:r>
            <a:r>
              <a:rPr lang="en" sz="1200" b="1" err="1">
                <a:latin typeface="Roboto Light"/>
                <a:ea typeface="Roboto Light"/>
                <a:cs typeface="Roboto Light"/>
                <a:sym typeface="Roboto Light"/>
              </a:rPr>
              <a:t>recruiterů</a:t>
            </a:r>
            <a:r>
              <a:rPr lang="en" sz="1200" b="1"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lang="en" sz="1200" b="1">
              <a:latin typeface="Roboto Light"/>
              <a:ea typeface="Roboto Light"/>
              <a:cs typeface="Roboto Light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457200" y="3363377"/>
            <a:ext cx="3033900" cy="821643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" sz="1200">
                <a:latin typeface="Roboto Light"/>
                <a:ea typeface="Roboto Light"/>
              </a:rPr>
              <a:t>Na </a:t>
            </a:r>
            <a:r>
              <a:rPr lang="en" sz="1200" err="1">
                <a:latin typeface="Roboto Light"/>
                <a:ea typeface="Roboto Light"/>
              </a:rPr>
              <a:t>základě</a:t>
            </a:r>
            <a:r>
              <a:rPr lang="en" sz="1200">
                <a:latin typeface="Roboto Light"/>
                <a:ea typeface="Roboto Light"/>
              </a:rPr>
              <a:t> </a:t>
            </a:r>
            <a:r>
              <a:rPr lang="en" sz="1200" err="1">
                <a:latin typeface="Roboto Light"/>
                <a:ea typeface="Roboto Light"/>
              </a:rPr>
              <a:t>dat</a:t>
            </a:r>
            <a:r>
              <a:rPr lang="en" sz="1200">
                <a:latin typeface="Roboto Light"/>
                <a:ea typeface="Roboto Light"/>
              </a:rPr>
              <a:t> z Arnold Hiring </a:t>
            </a:r>
            <a:r>
              <a:rPr lang="en" sz="1200" err="1">
                <a:latin typeface="Roboto Light"/>
                <a:ea typeface="Roboto Light"/>
              </a:rPr>
              <a:t>můžete</a:t>
            </a:r>
            <a:r>
              <a:rPr lang="en" sz="1200">
                <a:latin typeface="Roboto Light"/>
                <a:ea typeface="Roboto Light"/>
              </a:rPr>
              <a:t> </a:t>
            </a:r>
            <a:r>
              <a:rPr lang="en" sz="1200" b="1" err="1">
                <a:latin typeface="Roboto"/>
                <a:ea typeface="Roboto Light"/>
              </a:rPr>
              <a:t>zlepšit</a:t>
            </a:r>
            <a:r>
              <a:rPr lang="en" sz="1200" b="1">
                <a:latin typeface="Roboto"/>
                <a:ea typeface="Roboto Light"/>
              </a:rPr>
              <a:t> </a:t>
            </a:r>
            <a:r>
              <a:rPr lang="en" sz="1200" b="1" err="1">
                <a:latin typeface="Roboto"/>
                <a:ea typeface="Roboto Light"/>
              </a:rPr>
              <a:t>zážitek</a:t>
            </a:r>
            <a:r>
              <a:rPr lang="en" sz="1200" b="1">
                <a:latin typeface="Roboto"/>
                <a:ea typeface="Roboto Light"/>
              </a:rPr>
              <a:t> </a:t>
            </a:r>
            <a:r>
              <a:rPr lang="en" sz="1200" b="1" err="1">
                <a:latin typeface="Roboto"/>
                <a:ea typeface="Roboto Light"/>
              </a:rPr>
              <a:t>kandidátů</a:t>
            </a:r>
            <a:r>
              <a:rPr lang="en" sz="1200" b="1">
                <a:latin typeface="Roboto"/>
                <a:ea typeface="Roboto Light"/>
              </a:rPr>
              <a:t> </a:t>
            </a:r>
            <a:r>
              <a:rPr lang="en" sz="1200" b="1" err="1">
                <a:latin typeface="Roboto"/>
                <a:ea typeface="Roboto Light"/>
              </a:rPr>
              <a:t>i</a:t>
            </a:r>
            <a:r>
              <a:rPr lang="en" sz="1200" b="1">
                <a:latin typeface="Roboto"/>
                <a:ea typeface="Roboto Light"/>
              </a:rPr>
              <a:t> </a:t>
            </a:r>
            <a:r>
              <a:rPr lang="en" sz="1200" b="1" err="1">
                <a:latin typeface="Roboto"/>
                <a:ea typeface="Roboto Light"/>
              </a:rPr>
              <a:t>celý</a:t>
            </a:r>
            <a:r>
              <a:rPr lang="en" sz="1200" b="1">
                <a:latin typeface="Roboto"/>
                <a:ea typeface="Roboto Light"/>
              </a:rPr>
              <a:t> </a:t>
            </a:r>
            <a:r>
              <a:rPr lang="en" sz="1200" b="1" err="1">
                <a:latin typeface="Roboto"/>
                <a:ea typeface="Roboto Light"/>
              </a:rPr>
              <a:t>proces</a:t>
            </a:r>
            <a:r>
              <a:rPr lang="en" sz="1200" b="1">
                <a:latin typeface="Roboto"/>
                <a:ea typeface="Roboto Light"/>
              </a:rPr>
              <a:t> </a:t>
            </a:r>
            <a:r>
              <a:rPr lang="en" sz="1200" b="1" err="1">
                <a:latin typeface="Roboto"/>
                <a:ea typeface="Roboto Light"/>
              </a:rPr>
              <a:t>náboru</a:t>
            </a:r>
            <a:r>
              <a:rPr lang="en" sz="1200" b="1">
                <a:latin typeface="Roboto"/>
                <a:ea typeface="Roboto Light"/>
              </a:rPr>
              <a:t>.</a:t>
            </a:r>
            <a:endParaRPr lang="en-US" sz="1200" b="1">
              <a:latin typeface="Roboto"/>
              <a:ea typeface="Roboto Light"/>
            </a:endParaRPr>
          </a:p>
        </p:txBody>
      </p:sp>
      <p:pic>
        <p:nvPicPr>
          <p:cNvPr id="7" name="Picture 6" descr="A screenshot of a chat&#10;&#10;Description automatically generated">
            <a:extLst>
              <a:ext uri="{FF2B5EF4-FFF2-40B4-BE49-F238E27FC236}">
                <a16:creationId xmlns:a16="http://schemas.microsoft.com/office/drawing/2014/main" id="{65154F70-71A4-5ADA-77AA-DB54F1238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620" y="862092"/>
            <a:ext cx="3127480" cy="41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8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60E4-0D60-7E65-8A97-4CB208C1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err="1"/>
              <a:t>Ukázky</a:t>
            </a:r>
            <a:r>
              <a:rPr lang="en-US" sz="4700"/>
              <a:t> Arnolda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B749F-A190-04CD-1426-76D5A6B2DBA2}"/>
              </a:ext>
            </a:extLst>
          </p:cNvPr>
          <p:cNvSpPr>
            <a:spLocks/>
          </p:cNvSpPr>
          <p:nvPr/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screenshot of a chat&#10;&#10;Description automatically generated">
            <a:extLst>
              <a:ext uri="{FF2B5EF4-FFF2-40B4-BE49-F238E27FC236}">
                <a16:creationId xmlns:a16="http://schemas.microsoft.com/office/drawing/2014/main" id="{195F88EB-BF02-DBAB-2C58-20742939F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2" y="117616"/>
            <a:ext cx="4834657" cy="4899451"/>
          </a:xfrm>
          <a:prstGeom prst="rect">
            <a:avLst/>
          </a:prstGeom>
        </p:spPr>
      </p:pic>
      <p:pic>
        <p:nvPicPr>
          <p:cNvPr id="6" name="Picture 5" descr="A screenshot of a chat&#10;&#10;Description automatically generated">
            <a:extLst>
              <a:ext uri="{FF2B5EF4-FFF2-40B4-BE49-F238E27FC236}">
                <a16:creationId xmlns:a16="http://schemas.microsoft.com/office/drawing/2014/main" id="{72EDB8E0-7674-A981-55D9-8C3A3F325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184" y="116237"/>
            <a:ext cx="3660235" cy="490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9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E8519-4588-14BB-3A28-CA8954678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8A6E8A9F-F336-BF68-3D6C-1D5990D738F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3076" b="3076"/>
          <a:stretch/>
        </p:blipFill>
        <p:spPr>
          <a:xfrm>
            <a:off x="524695" y="956773"/>
            <a:ext cx="3617959" cy="2024401"/>
          </a:xfr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50520D1-FBDE-0658-1274-10E112E56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33" y="467353"/>
            <a:ext cx="3617958" cy="510033"/>
          </a:xfrm>
          <a:prstGeom prst="rect">
            <a:avLst/>
          </a:prstGeom>
        </p:spPr>
      </p:pic>
      <p:pic>
        <p:nvPicPr>
          <p:cNvPr id="6" name="Picture 5" descr="A screenshot of a survey&#10;&#10;Description automatically generated">
            <a:extLst>
              <a:ext uri="{FF2B5EF4-FFF2-40B4-BE49-F238E27FC236}">
                <a16:creationId xmlns:a16="http://schemas.microsoft.com/office/drawing/2014/main" id="{89411716-0360-0E6B-380F-754EDBDFA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99" y="2916157"/>
            <a:ext cx="3617959" cy="1349127"/>
          </a:xfrm>
          <a:prstGeom prst="rect">
            <a:avLst/>
          </a:prstGeom>
        </p:spPr>
      </p:pic>
      <p:pic>
        <p:nvPicPr>
          <p:cNvPr id="7" name="Picture 6" descr="A screenshot of a survey&#10;&#10;Description automatically generated">
            <a:extLst>
              <a:ext uri="{FF2B5EF4-FFF2-40B4-BE49-F238E27FC236}">
                <a16:creationId xmlns:a16="http://schemas.microsoft.com/office/drawing/2014/main" id="{9836D5BA-82B8-6AB3-009D-55CFE876F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938" y="367642"/>
            <a:ext cx="3817327" cy="2002542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DA17A1B5-8334-3EC1-C3E1-469AD1B6F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310" y="2372122"/>
            <a:ext cx="3821192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5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1B130E-DCE0-1554-A0C3-5ADD4B24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chemeClr val="tx1"/>
                </a:solidFill>
              </a:rPr>
              <a:t>Kde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kandidáti</a:t>
            </a:r>
            <a:r>
              <a:rPr lang="en-US">
                <a:solidFill>
                  <a:schemeClr val="tx1"/>
                </a:solidFill>
              </a:rPr>
              <a:t> s </a:t>
            </a:r>
            <a:r>
              <a:rPr lang="en-US" err="1">
                <a:solidFill>
                  <a:schemeClr val="tx1"/>
                </a:solidFill>
              </a:rPr>
              <a:t>Arnoldem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povídají</a:t>
            </a:r>
            <a:r>
              <a:rPr lang="en-US">
                <a:solidFill>
                  <a:schemeClr val="tx1"/>
                </a:solidFill>
              </a:rPr>
              <a:t>?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6" name="Picture 5" descr="Skupina SG v ČR | Komerční banka">
            <a:extLst>
              <a:ext uri="{FF2B5EF4-FFF2-40B4-BE49-F238E27FC236}">
                <a16:creationId xmlns:a16="http://schemas.microsoft.com/office/drawing/2014/main" id="{F35DF28F-C746-7146-A084-D38ED416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33" y="1157349"/>
            <a:ext cx="1683831" cy="838242"/>
          </a:xfrm>
          <a:prstGeom prst="rect">
            <a:avLst/>
          </a:prstGeom>
        </p:spPr>
      </p:pic>
      <p:pic>
        <p:nvPicPr>
          <p:cNvPr id="8" name="Picture 7" descr="Commerzbank Logo and symbol, meaning, history, PNG, brand">
            <a:extLst>
              <a:ext uri="{FF2B5EF4-FFF2-40B4-BE49-F238E27FC236}">
                <a16:creationId xmlns:a16="http://schemas.microsoft.com/office/drawing/2014/main" id="{CCD3373C-EE0F-D8D5-A092-11F50321F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71" y="1233569"/>
            <a:ext cx="1188527" cy="685801"/>
          </a:xfrm>
          <a:prstGeom prst="rect">
            <a:avLst/>
          </a:prstGeom>
        </p:spPr>
      </p:pic>
      <p:pic>
        <p:nvPicPr>
          <p:cNvPr id="10" name="Picture 9" descr="Súbor:Prague airport logo czech.svg – Wikipédia">
            <a:extLst>
              <a:ext uri="{FF2B5EF4-FFF2-40B4-BE49-F238E27FC236}">
                <a16:creationId xmlns:a16="http://schemas.microsoft.com/office/drawing/2014/main" id="{AA3BEFE9-E821-CCC0-9921-95E546402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628" y="1306352"/>
            <a:ext cx="1827829" cy="492539"/>
          </a:xfrm>
          <a:prstGeom prst="rect">
            <a:avLst/>
          </a:prstGeom>
        </p:spPr>
      </p:pic>
      <p:pic>
        <p:nvPicPr>
          <p:cNvPr id="12" name="Picture 11" descr="Loga | Skupina ČEZ - O Společnosti">
            <a:extLst>
              <a:ext uri="{FF2B5EF4-FFF2-40B4-BE49-F238E27FC236}">
                <a16:creationId xmlns:a16="http://schemas.microsoft.com/office/drawing/2014/main" id="{82CBAFD4-460F-1F04-5A30-2A7D8A847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351" y="2267628"/>
            <a:ext cx="1575984" cy="993232"/>
          </a:xfrm>
          <a:prstGeom prst="rect">
            <a:avLst/>
          </a:prstGeom>
        </p:spPr>
      </p:pic>
      <p:pic>
        <p:nvPicPr>
          <p:cNvPr id="16" name="Picture 15" descr="Koho hledáme | Digiteq Automotive">
            <a:extLst>
              <a:ext uri="{FF2B5EF4-FFF2-40B4-BE49-F238E27FC236}">
                <a16:creationId xmlns:a16="http://schemas.microsoft.com/office/drawing/2014/main" id="{3BFF545A-F055-B1B0-8C49-609D82A66F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5109" y="2486346"/>
            <a:ext cx="1620865" cy="8551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7211CFF-758A-060A-3C87-169556E08866}"/>
              </a:ext>
            </a:extLst>
          </p:cNvPr>
          <p:cNvSpPr txBox="1"/>
          <p:nvPr/>
        </p:nvSpPr>
        <p:spPr>
          <a:xfrm>
            <a:off x="4280954" y="4028952"/>
            <a:ext cx="411867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PŘÍPADOVÁ STUDIE</a:t>
            </a:r>
            <a:r>
              <a:rPr lang="en-US" sz="1600" dirty="0">
                <a:latin typeface="Roboto"/>
              </a:rPr>
              <a:t>  ze </a:t>
            </a:r>
            <a:r>
              <a:rPr lang="en-US" sz="1600" b="1" dirty="0">
                <a:latin typeface="Roboto"/>
              </a:rPr>
              <a:t>SIKO </a:t>
            </a:r>
            <a:r>
              <a:rPr lang="en-US" sz="1600" b="1" dirty="0" err="1">
                <a:latin typeface="Roboto"/>
              </a:rPr>
              <a:t>Koupelny</a:t>
            </a:r>
            <a:r>
              <a:rPr lang="en-US" sz="1600" b="1" dirty="0">
                <a:latin typeface="Roboto"/>
              </a:rPr>
              <a:t> &amp; </a:t>
            </a:r>
            <a:r>
              <a:rPr lang="en-US" sz="1600" b="1" dirty="0" err="1">
                <a:latin typeface="Roboto"/>
              </a:rPr>
              <a:t>Kuchyně</a:t>
            </a:r>
            <a:r>
              <a:rPr lang="en-US" sz="1600" dirty="0">
                <a:latin typeface="Roboto"/>
              </a:rPr>
              <a:t> o </a:t>
            </a:r>
            <a:r>
              <a:rPr lang="en-US" sz="1600" dirty="0" err="1">
                <a:latin typeface="Roboto"/>
              </a:rPr>
              <a:t>mapování</a:t>
            </a:r>
            <a:r>
              <a:rPr lang="en-US" sz="1600" dirty="0">
                <a:latin typeface="Roboto"/>
              </a:rPr>
              <a:t> </a:t>
            </a:r>
            <a:r>
              <a:rPr lang="en-US" sz="1600" dirty="0" err="1">
                <a:latin typeface="Roboto"/>
              </a:rPr>
              <a:t>zážitku</a:t>
            </a:r>
            <a:r>
              <a:rPr lang="en-US" sz="1600" dirty="0">
                <a:latin typeface="Roboto"/>
              </a:rPr>
              <a:t> </a:t>
            </a:r>
            <a:r>
              <a:rPr lang="en-US" sz="1600" dirty="0" err="1">
                <a:latin typeface="Roboto"/>
              </a:rPr>
              <a:t>kandidáta</a:t>
            </a:r>
            <a:endParaRPr lang="en-US" sz="1600" dirty="0">
              <a:latin typeface="Roboto"/>
            </a:endParaRPr>
          </a:p>
        </p:txBody>
      </p:sp>
      <p:pic>
        <p:nvPicPr>
          <p:cNvPr id="18" name="Picture 17" descr="SIKO">
            <a:extLst>
              <a:ext uri="{FF2B5EF4-FFF2-40B4-BE49-F238E27FC236}">
                <a16:creationId xmlns:a16="http://schemas.microsoft.com/office/drawing/2014/main" id="{24838ECA-FD78-4347-36AE-14A688E8AD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5778" y="2367492"/>
            <a:ext cx="1827831" cy="1228241"/>
          </a:xfrm>
          <a:prstGeom prst="rect">
            <a:avLst/>
          </a:prstGeom>
        </p:spPr>
      </p:pic>
      <p:pic>
        <p:nvPicPr>
          <p:cNvPr id="19" name="Picture 18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FC3B7AE-F471-F522-F1A8-54C10C5F00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407" y="3728099"/>
            <a:ext cx="3085132" cy="12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58426"/>
      </p:ext>
    </p:extLst>
  </p:cSld>
  <p:clrMapOvr>
    <a:masterClrMapping/>
  </p:clrMapOvr>
</p:sld>
</file>

<file path=ppt/theme/theme1.xml><?xml version="1.0" encoding="utf-8"?>
<a:theme xmlns:a="http://schemas.openxmlformats.org/drawingml/2006/main" name="DP_prezka">
  <a:themeElements>
    <a:clrScheme name="Vlastní 24">
      <a:dk1>
        <a:srgbClr val="000000"/>
      </a:dk1>
      <a:lt1>
        <a:srgbClr val="FFFFFF"/>
      </a:lt1>
      <a:dk2>
        <a:srgbClr val="213E7D"/>
      </a:dk2>
      <a:lt2>
        <a:srgbClr val="F8F8F8"/>
      </a:lt2>
      <a:accent1>
        <a:srgbClr val="213E7D"/>
      </a:accent1>
      <a:accent2>
        <a:srgbClr val="50BCC9"/>
      </a:accent2>
      <a:accent3>
        <a:srgbClr val="7F807F"/>
      </a:accent3>
      <a:accent4>
        <a:srgbClr val="3A3B3A"/>
      </a:accent4>
      <a:accent5>
        <a:srgbClr val="6B387F"/>
      </a:accent5>
      <a:accent6>
        <a:srgbClr val="50BCC9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0531ad-1c01-4038-8872-62da876d7ed2">
      <Terms xmlns="http://schemas.microsoft.com/office/infopath/2007/PartnerControls"/>
    </lcf76f155ced4ddcb4097134ff3c332f>
    <TaxCatchAll xmlns="77468289-447c-430c-87c4-160d10fa8fa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7C100BE7E8046866FB652B873A8FF" ma:contentTypeVersion="17" ma:contentTypeDescription="Create a new document." ma:contentTypeScope="" ma:versionID="6a60a11d8fb245864c183e5095b88e31">
  <xsd:schema xmlns:xsd="http://www.w3.org/2001/XMLSchema" xmlns:xs="http://www.w3.org/2001/XMLSchema" xmlns:p="http://schemas.microsoft.com/office/2006/metadata/properties" xmlns:ns2="010531ad-1c01-4038-8872-62da876d7ed2" xmlns:ns3="77468289-447c-430c-87c4-160d10fa8fa8" targetNamespace="http://schemas.microsoft.com/office/2006/metadata/properties" ma:root="true" ma:fieldsID="b525097e263bdbacbeb8202b6c4592e6" ns2:_="" ns3:_="">
    <xsd:import namespace="010531ad-1c01-4038-8872-62da876d7ed2"/>
    <xsd:import namespace="77468289-447c-430c-87c4-160d10fa8f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531ad-1c01-4038-8872-62da876d7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a60ab91-e545-404d-af87-8f88a5da34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68289-447c-430c-87c4-160d10fa8fa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a207be-603b-4d33-8085-277eababddc8}" ma:internalName="TaxCatchAll" ma:showField="CatchAllData" ma:web="77468289-447c-430c-87c4-160d10fa8f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7AC044-B861-455A-817E-2AB342496359}">
  <ds:schemaRefs>
    <ds:schemaRef ds:uri="http://schemas.microsoft.com/office/2006/metadata/properties"/>
    <ds:schemaRef ds:uri="http://schemas.microsoft.com/office/infopath/2007/PartnerControls"/>
    <ds:schemaRef ds:uri="010531ad-1c01-4038-8872-62da876d7ed2"/>
    <ds:schemaRef ds:uri="77468289-447c-430c-87c4-160d10fa8fa8"/>
  </ds:schemaRefs>
</ds:datastoreItem>
</file>

<file path=customXml/itemProps2.xml><?xml version="1.0" encoding="utf-8"?>
<ds:datastoreItem xmlns:ds="http://schemas.openxmlformats.org/officeDocument/2006/customXml" ds:itemID="{94FE9E34-CFC4-46E4-A94F-9396F02623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7A43F3-7FA7-4AFF-AB5F-DB808A94AE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531ad-1c01-4038-8872-62da876d7ed2"/>
    <ds:schemaRef ds:uri="77468289-447c-430c-87c4-160d10fa8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236</Words>
  <Application>Microsoft Office PowerPoint</Application>
  <PresentationFormat>On-screen Show (16:9)</PresentationFormat>
  <Paragraphs>18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DP_prezka</vt:lpstr>
      <vt:lpstr>Ahoj, já jsem Arnold! Ukážu ti, jak ti mohu přínést nová data k úspěšnějšímu náboru.</vt:lpstr>
      <vt:lpstr>Jsem chatbot,  který zaměstnance rozmluví  </vt:lpstr>
      <vt:lpstr>Důvody odchodu z inzerátu</vt:lpstr>
      <vt:lpstr>PowerPoint Presentation</vt:lpstr>
      <vt:lpstr>Zážitek kandidáta z výběrového řízení</vt:lpstr>
      <vt:lpstr>Ukázky Arnolda</vt:lpstr>
      <vt:lpstr>PowerPoint Presentation</vt:lpstr>
      <vt:lpstr>Kde si kandidáti s Arnoldem povídají?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Ahoj, já jsem Arnold!</dc:title>
  <cp:lastModifiedBy>Musil Michal</cp:lastModifiedBy>
  <cp:revision>15</cp:revision>
  <dcterms:modified xsi:type="dcterms:W3CDTF">2024-10-24T09:34:50Z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0x01010081D7C100BE7E8046866FB652B873A8FF</vt:lpwstr>
  </property>
  <property fmtid="{D5CDD505-2E9C-101B-9397-08002B2CF9AE}" pid="3" name="MediaServiceImageTags">
    <vt:lpwstr/>
  </property>
</Properties>
</file>