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6"/>
  </p:notesMasterIdLst>
  <p:sldIdLst>
    <p:sldId id="285" r:id="rId3"/>
    <p:sldId id="288" r:id="rId4"/>
    <p:sldId id="278" r:id="rId5"/>
    <p:sldId id="276" r:id="rId6"/>
    <p:sldId id="274" r:id="rId7"/>
    <p:sldId id="287" r:id="rId8"/>
    <p:sldId id="263" r:id="rId9"/>
    <p:sldId id="264" r:id="rId10"/>
    <p:sldId id="283" r:id="rId11"/>
    <p:sldId id="279" r:id="rId12"/>
    <p:sldId id="286" r:id="rId13"/>
    <p:sldId id="289" r:id="rId14"/>
    <p:sldId id="284" r:id="rId15"/>
  </p:sldIdLst>
  <p:sldSz cx="9144000" cy="5143500" type="screen16x9"/>
  <p:notesSz cx="6858000" cy="9144000"/>
  <p:embeddedFontLst>
    <p:embeddedFont>
      <p:font typeface="Helvetica" pitchFamily="2" charset="0"/>
      <p:regular r:id="rId17"/>
      <p:bold r:id="rId18"/>
      <p:italic r:id="rId19"/>
      <p:boldItalic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Montserrat Light" panose="020F0302020204030204" pitchFamily="34" charset="0"/>
      <p:regular r:id="rId25"/>
      <p:italic r:id="rId26"/>
    </p:embeddedFont>
    <p:embeddedFont>
      <p:font typeface="Quicksand" pitchFamily="2" charset="77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 Light" panose="020F0302020204030204" pitchFamily="34" charset="0"/>
      <p:regular r:id="rId35"/>
      <p:bold r:id="rId36"/>
      <p:italic r:id="rId37"/>
      <p:boldItalic r:id="rId38"/>
    </p:embeddedFont>
    <p:embeddedFont>
      <p:font typeface="Roboto Medium" panose="020F0502020204030204" pitchFamily="34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F523E-F8FB-126F-460B-0B493FAF11EA}" v="342" dt="2024-10-18T15:24:36.851"/>
  </p1510:revLst>
</p1510:revInfo>
</file>

<file path=ppt/tableStyles.xml><?xml version="1.0" encoding="utf-8"?>
<a:tblStyleLst xmlns:a="http://schemas.openxmlformats.org/drawingml/2006/main" def="{8464C50C-E40F-4AA3-9954-2EF79E3ECF30}">
  <a:tblStyle styleId="{8464C50C-E40F-4AA3-9954-2EF79E3ECF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0" Type="http://schemas.openxmlformats.org/officeDocument/2006/relationships/font" Target="fonts/font4.fntdata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0a3efdfb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c0a3efdfbd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402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>
          <a:extLst>
            <a:ext uri="{FF2B5EF4-FFF2-40B4-BE49-F238E27FC236}">
              <a16:creationId xmlns:a16="http://schemas.microsoft.com/office/drawing/2014/main" id="{3CA0526D-C8BF-8974-110E-37FB40B9E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2a0c5b463_0_0:notes">
            <a:extLst>
              <a:ext uri="{FF2B5EF4-FFF2-40B4-BE49-F238E27FC236}">
                <a16:creationId xmlns:a16="http://schemas.microsoft.com/office/drawing/2014/main" id="{51BA7FA4-9A74-3ACF-FCE1-921504B7DE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2a0c5b463_0_0:notes">
            <a:extLst>
              <a:ext uri="{FF2B5EF4-FFF2-40B4-BE49-F238E27FC236}">
                <a16:creationId xmlns:a16="http://schemas.microsoft.com/office/drawing/2014/main" id="{FFD19097-9426-6BF5-6EDC-D83FDA2111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52a0c5b463_0_0:notes">
            <a:extLst>
              <a:ext uri="{FF2B5EF4-FFF2-40B4-BE49-F238E27FC236}">
                <a16:creationId xmlns:a16="http://schemas.microsoft.com/office/drawing/2014/main" id="{B1D27E73-3E0A-0D80-60AB-FD1088A991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44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>
          <a:extLst>
            <a:ext uri="{FF2B5EF4-FFF2-40B4-BE49-F238E27FC236}">
              <a16:creationId xmlns:a16="http://schemas.microsoft.com/office/drawing/2014/main" id="{F36F7524-2CD1-46C4-C758-3A20AEAC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2a0c5b463_0_0:notes">
            <a:extLst>
              <a:ext uri="{FF2B5EF4-FFF2-40B4-BE49-F238E27FC236}">
                <a16:creationId xmlns:a16="http://schemas.microsoft.com/office/drawing/2014/main" id="{23BB815A-F22C-0381-4174-53260633F6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2a0c5b463_0_0:notes">
            <a:extLst>
              <a:ext uri="{FF2B5EF4-FFF2-40B4-BE49-F238E27FC236}">
                <a16:creationId xmlns:a16="http://schemas.microsoft.com/office/drawing/2014/main" id="{9D18BE82-2215-B0BD-D3FC-ACA24E907F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52a0c5b463_0_0:notes">
            <a:extLst>
              <a:ext uri="{FF2B5EF4-FFF2-40B4-BE49-F238E27FC236}">
                <a16:creationId xmlns:a16="http://schemas.microsoft.com/office/drawing/2014/main" id="{27E542CE-1850-2FC5-4A9D-5C8172E5AA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8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565e04f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c565e04f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565e04f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c565e04f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336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565e04f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c565e04f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8210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565e04f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c565e04f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0a3efdfb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c0a3efdfb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22a262ad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522a262ad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1522a262ad7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2a0c5b4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2a0c5b4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52a0c5b46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>
          <a:extLst>
            <a:ext uri="{FF2B5EF4-FFF2-40B4-BE49-F238E27FC236}">
              <a16:creationId xmlns:a16="http://schemas.microsoft.com/office/drawing/2014/main" id="{28A55F1D-EF31-6AC3-CC8F-B089725AC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2a0c5b463_0_0:notes">
            <a:extLst>
              <a:ext uri="{FF2B5EF4-FFF2-40B4-BE49-F238E27FC236}">
                <a16:creationId xmlns:a16="http://schemas.microsoft.com/office/drawing/2014/main" id="{DB93D9C8-2380-C492-128D-83D6E5E33D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2a0c5b463_0_0:notes">
            <a:extLst>
              <a:ext uri="{FF2B5EF4-FFF2-40B4-BE49-F238E27FC236}">
                <a16:creationId xmlns:a16="http://schemas.microsoft.com/office/drawing/2014/main" id="{2BFDE659-FB31-19C1-2FDC-7D605D8872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52a0c5b463_0_0:notes">
            <a:extLst>
              <a:ext uri="{FF2B5EF4-FFF2-40B4-BE49-F238E27FC236}">
                <a16:creationId xmlns:a16="http://schemas.microsoft.com/office/drawing/2014/main" id="{43F53A66-0004-156C-9BA7-898E68AFCB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883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600" i="0" u="none" strike="noStrike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0275" y="4703625"/>
            <a:ext cx="717175" cy="35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0275" y="4703625"/>
            <a:ext cx="717175" cy="35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Google Shape;77;p14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9" name="Google Shape;79;p14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m">
  <p:cSld name="1_tym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2012478" y="1246602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2"/>
          </p:nvPr>
        </p:nvSpPr>
        <p:spPr>
          <a:xfrm>
            <a:off x="2012478" y="1675226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3"/>
          </p:nvPr>
        </p:nvSpPr>
        <p:spPr>
          <a:xfrm>
            <a:off x="2012478" y="3015430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4"/>
          </p:nvPr>
        </p:nvSpPr>
        <p:spPr>
          <a:xfrm>
            <a:off x="2012478" y="3444055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9" name="Google Shape;89;p15"/>
          <p:cNvCxnSpPr/>
          <p:nvPr/>
        </p:nvCxnSpPr>
        <p:spPr>
          <a:xfrm>
            <a:off x="451360" y="454447"/>
            <a:ext cx="0" cy="406250"/>
          </a:xfrm>
          <a:prstGeom prst="straightConnector1">
            <a:avLst/>
          </a:prstGeom>
          <a:noFill/>
          <a:ln w="571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bsah">
  <p:cSld name="1_obsah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44577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457200" y="1230154"/>
            <a:ext cx="4457730" cy="328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Noto Sans Symbols"/>
              <a:buAutoNum type="arabicPlain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Noto Sans Symbols"/>
              <a:buAutoNum type="arabicPlain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Noto Sans Symbols"/>
              <a:buAutoNum type="arabicPlain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6"/>
          <p:cNvSpPr>
            <a:spLocks noGrp="1"/>
          </p:cNvSpPr>
          <p:nvPr>
            <p:ph type="pic" idx="2"/>
          </p:nvPr>
        </p:nvSpPr>
        <p:spPr>
          <a:xfrm>
            <a:off x="4914930" y="0"/>
            <a:ext cx="422907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9" name="Google Shape;99;p17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17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17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17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17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" name="Google Shape;104;p17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brazek">
  <p:cSld name="1_Obraze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1" name="Google Shape;111;p19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3" name="Google Shape;113;p19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ym">
  <p:cSld name="2_tym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2012478" y="1246602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2012478" y="1675226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3"/>
          </p:nvPr>
        </p:nvSpPr>
        <p:spPr>
          <a:xfrm>
            <a:off x="2012478" y="3015430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4"/>
          </p:nvPr>
        </p:nvSpPr>
        <p:spPr>
          <a:xfrm>
            <a:off x="2012478" y="3444055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3" name="Google Shape;123;p20"/>
          <p:cNvCxnSpPr/>
          <p:nvPr/>
        </p:nvCxnSpPr>
        <p:spPr>
          <a:xfrm>
            <a:off x="451360" y="454447"/>
            <a:ext cx="0" cy="406250"/>
          </a:xfrm>
          <a:prstGeom prst="straightConnector1">
            <a:avLst/>
          </a:prstGeom>
          <a:noFill/>
          <a:ln w="571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bsah">
  <p:cSld name="2_obsah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44577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457200" y="1230154"/>
            <a:ext cx="4457730" cy="328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Noto Sans Symbols"/>
              <a:buAutoNum type="arabicPlain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Noto Sans Symbols"/>
              <a:buAutoNum type="arabicPlain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Noto Sans Symbols"/>
              <a:buAutoNum type="arabicPlain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>
            <a:spLocks noGrp="1"/>
          </p:cNvSpPr>
          <p:nvPr>
            <p:ph type="pic" idx="2"/>
          </p:nvPr>
        </p:nvSpPr>
        <p:spPr>
          <a:xfrm>
            <a:off x="4914930" y="0"/>
            <a:ext cx="422907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 1a">
  <p:cSld name="Předěl 1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536031" y="1351571"/>
            <a:ext cx="4071938" cy="324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Quicksand"/>
              <a:buNone/>
              <a:defRPr sz="450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011014" y="1221582"/>
            <a:ext cx="379250" cy="12998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3" name="Google Shape;133;p22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" name="Google Shape;134;p22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" name="Google Shape;135;p22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" name="Google Shape;136;p22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" name="Google Shape;137;p22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" name="Google Shape;138;p22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brazek">
  <p:cSld name="2_Obraze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 1">
  <p:cSld name="Předěl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ctrTitle"/>
          </p:nvPr>
        </p:nvSpPr>
        <p:spPr>
          <a:xfrm>
            <a:off x="2536031" y="1351571"/>
            <a:ext cx="4071938" cy="123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Roboto"/>
              <a:buNone/>
              <a:defRPr sz="45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4938" y="2530785"/>
            <a:ext cx="1393031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/>
          <p:nvPr/>
        </p:nvSpPr>
        <p:spPr>
          <a:xfrm>
            <a:off x="2564607" y="1107282"/>
            <a:ext cx="379250" cy="12998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3_Section header">
    <p:bg>
      <p:bgPr>
        <a:solidFill>
          <a:schemeClr val="dk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3_Section header 2">
    <p:bg>
      <p:bgPr>
        <a:solidFill>
          <a:schemeClr val="accent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652073" y="547891"/>
            <a:ext cx="7834094" cy="53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652073" y="1272637"/>
            <a:ext cx="7834094" cy="336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 1a">
  <p:cSld name="Předěl 1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536031" y="1351571"/>
            <a:ext cx="4071938" cy="324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Roboto"/>
              <a:buNone/>
              <a:defRPr sz="45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99748" y="3704035"/>
            <a:ext cx="1393031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1011014" y="1221582"/>
            <a:ext cx="379250" cy="12998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8509708" y="4685047"/>
            <a:ext cx="426024" cy="3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"/>
              <a:buNone/>
              <a:defRPr sz="5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nold prezka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"/>
              <a:buNone/>
              <a:defRPr sz="5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2" name="Google Shape;52;p10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10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10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10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0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3" name="Google Shape;73;p14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5" name="Google Shape;75;p14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bsah">
  <p:cSld name="1_obsah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44577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457200" y="1230154"/>
            <a:ext cx="4457730" cy="328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Noto Sans Symbols"/>
              <a:buAutoNum type="arabicPlain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Noto Sans Symbols"/>
              <a:buAutoNum type="arabicPlain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Noto Sans Symbols"/>
              <a:buAutoNum type="arabicPlain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>
            <a:spLocks noGrp="1"/>
          </p:cNvSpPr>
          <p:nvPr>
            <p:ph type="pic" idx="2"/>
          </p:nvPr>
        </p:nvSpPr>
        <p:spPr>
          <a:xfrm>
            <a:off x="4914930" y="0"/>
            <a:ext cx="422907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5" name="Google Shape;95;p17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96;p17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17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17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17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17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brazek">
  <p:cSld name="1_Obraze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Google Shape;107;p19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9" name="Google Shape;109;p19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ym">
  <p:cSld name="2_tym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2012478" y="1246602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2012478" y="1675226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3"/>
          </p:nvPr>
        </p:nvSpPr>
        <p:spPr>
          <a:xfrm>
            <a:off x="2012478" y="3015430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4"/>
          </p:nvPr>
        </p:nvSpPr>
        <p:spPr>
          <a:xfrm>
            <a:off x="2012478" y="3444055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9" name="Google Shape;119;p20"/>
          <p:cNvCxnSpPr/>
          <p:nvPr/>
        </p:nvCxnSpPr>
        <p:spPr>
          <a:xfrm>
            <a:off x="451360" y="454447"/>
            <a:ext cx="0" cy="406250"/>
          </a:xfrm>
          <a:prstGeom prst="straightConnector1">
            <a:avLst/>
          </a:prstGeom>
          <a:noFill/>
          <a:ln w="571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bsah">
  <p:cSld name="2_obsah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44577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57200" y="1230154"/>
            <a:ext cx="4457730" cy="328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Noto Sans Symbols"/>
              <a:buAutoNum type="arabicPlain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Noto Sans Symbols"/>
              <a:buAutoNum type="arabicPlain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Noto Sans Symbols"/>
              <a:buAutoNum type="arabicPlain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2"/>
          </p:nvPr>
        </p:nvSpPr>
        <p:spPr>
          <a:xfrm>
            <a:off x="4914930" y="0"/>
            <a:ext cx="422907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9" name="Google Shape;129;p22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22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22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p22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" name="Google Shape;133;p22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" name="Google Shape;134;p22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brazek">
  <p:cSld name="2_Obraze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 1">
  <p:cSld name="Předěl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ctrTitle"/>
          </p:nvPr>
        </p:nvSpPr>
        <p:spPr>
          <a:xfrm>
            <a:off x="2536031" y="1351571"/>
            <a:ext cx="4071938" cy="123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Roboto"/>
              <a:buNone/>
              <a:defRPr sz="45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4938" y="2530785"/>
            <a:ext cx="1393031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2564607" y="1107282"/>
            <a:ext cx="379250" cy="12998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3_Section header 2">
    <p:bg>
      <p:bgPr>
        <a:solidFill>
          <a:schemeClr val="accen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652073" y="547891"/>
            <a:ext cx="7834094" cy="53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652073" y="1272637"/>
            <a:ext cx="7834094" cy="336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 u="none" strike="noStrike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0275" y="4703625"/>
            <a:ext cx="717175" cy="35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">
  <p:cSld name="obsah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44577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457200" y="1230154"/>
            <a:ext cx="4457730" cy="328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Noto Sans Symbols"/>
              <a:buAutoNum type="arabicPlain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Noto Sans Symbols"/>
              <a:buAutoNum type="arabicPlain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Noto Sans Symbols"/>
              <a:buAutoNum type="arabicPlain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>
            <a:spLocks noGrp="1"/>
          </p:cNvSpPr>
          <p:nvPr>
            <p:ph type="pic" idx="2"/>
          </p:nvPr>
        </p:nvSpPr>
        <p:spPr>
          <a:xfrm>
            <a:off x="4914930" y="0"/>
            <a:ext cx="422907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Google Shape;5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0275" y="4703625"/>
            <a:ext cx="717175" cy="35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4" name="Google Shape;54;p10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10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0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0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10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0" name="Google Shape;6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0275" y="4703625"/>
            <a:ext cx="717175" cy="35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Quicksand"/>
              <a:buNone/>
              <a:defRPr sz="3600" b="1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None/>
              <a:defRPr sz="18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4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50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agazin.almacareer.com/cz/jak-mit-nalodeni-novacku-pod-palcem-diky-digitalnimu-partaku-arnoldovi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hyperlink" Target="https://www.loom.com/share/38096795080f48d08fbb7470eca56188?sid=f2c41b3b-ed07-4b1a-b3b3-3ae038c24d8e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teamio.com/temp/arn-calc24b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talk.arnold-robot.com/report-sequence/a8af2b0b-2ad9-4633-a986-fb0c5ab77140?_gl=1*s66osb*_gcl_au*MTUyMjc3MzE1NS4xNzI4ODkwMjIw*_ga*MTY3ODA1ODIyNS4xNjU2NDg5ODMx*_ga_5CYDWV9S95*MTcyOTI1OTY4Mi4yNzkuMS4xNzI5MjYyMTQxLjU5LjAuMA..&amp;added_on_from=null&amp;added_on_to=null&amp;phasesChecked=false&amp;phasesActiveTab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rnold-robot.com/cs/onboarding-v-teamiu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dmin.arnold-robot.com/preview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talk.arnold-robot.com/report-sequence/3b9fcd63-3ec7-41c1-a6dd-99355241d02d?added_on_from=2023-08-01T00%3A00%3A00.000Z&amp;added_on_to=2023-09-30T00%3A00%3A00.000Z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hyperlink" Target="https://talk.arnold-robot.com/report-sequence/a8af2b0b-2ad9-4633-a986-fb0c5ab77140?_gl=1*s66osb*_gcl_au*MTUyMjc3MzE1NS4xNzI4ODkwMjIw*_ga*MTY3ODA1ODIyNS4xNjU2NDg5ODMx*_ga_5CYDWV9S95*MTcyOTI1OTY4Mi4yNzkuMS4xNzI5MjYyMTQxLjU5LjAuMA..&amp;added_on_from=null&amp;added_on_to=null&amp;phasesChecked=false&amp;phasesActiveTab=0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rnold-robot.com/cs/robot-arnold-technical-security-assurance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oy hand touching a finger">
            <a:extLst>
              <a:ext uri="{FF2B5EF4-FFF2-40B4-BE49-F238E27FC236}">
                <a16:creationId xmlns:a16="http://schemas.microsoft.com/office/drawing/2014/main" id="{7106FE62-3759-20C3-C84E-88A6BD234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660" y="715121"/>
            <a:ext cx="10803319" cy="2442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E31DD2-D995-97C5-7A3E-8DFF3250E833}"/>
              </a:ext>
            </a:extLst>
          </p:cNvPr>
          <p:cNvSpPr txBox="1"/>
          <p:nvPr/>
        </p:nvSpPr>
        <p:spPr>
          <a:xfrm>
            <a:off x="538162" y="3471863"/>
            <a:ext cx="806371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err="1">
                <a:latin typeface="Quicksand"/>
              </a:rPr>
              <a:t>Teamio</a:t>
            </a:r>
            <a:r>
              <a:rPr lang="en-US" sz="3200" b="1">
                <a:latin typeface="Quicksand"/>
              </a:rPr>
              <a:t> &amp; Arnold Onboarding </a:t>
            </a:r>
            <a:r>
              <a:rPr lang="en-US" sz="3200" b="1" err="1">
                <a:latin typeface="Quicksand"/>
              </a:rPr>
              <a:t>průzkumy</a:t>
            </a:r>
            <a:endParaRPr lang="en-US" sz="3200" b="1" dirty="0" err="1">
              <a:latin typeface="Quicksand"/>
            </a:endParaRPr>
          </a:p>
          <a:p>
            <a:pPr algn="ctr"/>
            <a:r>
              <a:rPr lang="en-US" sz="2400" dirty="0">
                <a:latin typeface="Quicksand"/>
              </a:rPr>
              <a:t>Onboarding </a:t>
            </a:r>
            <a:r>
              <a:rPr lang="en-US" sz="2400" err="1">
                <a:latin typeface="Quicksand"/>
              </a:rPr>
              <a:t>nováčků</a:t>
            </a:r>
            <a:r>
              <a:rPr lang="en-US" sz="2400" dirty="0">
                <a:latin typeface="Quicksand"/>
              </a:rPr>
              <a:t> pod </a:t>
            </a:r>
            <a:r>
              <a:rPr lang="en-US" sz="2400" err="1">
                <a:latin typeface="Quicksand"/>
              </a:rPr>
              <a:t>větší</a:t>
            </a:r>
            <a:r>
              <a:rPr lang="en-US" sz="2400" dirty="0">
                <a:latin typeface="Quicksand"/>
              </a:rPr>
              <a:t> </a:t>
            </a:r>
            <a:r>
              <a:rPr lang="en-US" sz="2400" err="1">
                <a:latin typeface="Quicksand"/>
              </a:rPr>
              <a:t>kontrolou</a:t>
            </a:r>
            <a:endParaRPr lang="en-US" sz="2400"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192508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eník Teamia">
            <a:extLst>
              <a:ext uri="{FF2B5EF4-FFF2-40B4-BE49-F238E27FC236}">
                <a16:creationId xmlns:a16="http://schemas.microsoft.com/office/drawing/2014/main" id="{5E9C94E5-A8FE-A300-74F9-D6E87760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" y="4772709"/>
            <a:ext cx="94497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50;p36">
            <a:extLst>
              <a:ext uri="{FF2B5EF4-FFF2-40B4-BE49-F238E27FC236}">
                <a16:creationId xmlns:a16="http://schemas.microsoft.com/office/drawing/2014/main" id="{B63DA1AB-D7E1-5CBC-A882-7605E5E5C6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Business case – onboarding </a:t>
            </a: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průzkumy</a:t>
            </a: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9E77BE-457C-2245-F2C8-09BF5C384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dirty="0" err="1">
                <a:cs typeface="Helvetica"/>
              </a:rPr>
              <a:t>Automatizace</a:t>
            </a:r>
            <a:r>
              <a:rPr lang="en-US" sz="1400" dirty="0">
                <a:cs typeface="Helvetica"/>
              </a:rPr>
              <a:t> </a:t>
            </a:r>
            <a:r>
              <a:rPr lang="en-US" sz="1400" dirty="0" err="1">
                <a:cs typeface="Helvetica"/>
              </a:rPr>
              <a:t>zpětné</a:t>
            </a:r>
            <a:r>
              <a:rPr lang="en-US" sz="1400" dirty="0">
                <a:cs typeface="Helvetica"/>
              </a:rPr>
              <a:t> </a:t>
            </a:r>
            <a:r>
              <a:rPr lang="en-US" sz="1400" dirty="0" err="1">
                <a:cs typeface="Helvetica"/>
              </a:rPr>
              <a:t>vazby</a:t>
            </a:r>
            <a:r>
              <a:rPr lang="en-US" sz="1400" dirty="0">
                <a:cs typeface="Helvetica"/>
              </a:rPr>
              <a:t> k </a:t>
            </a:r>
            <a:r>
              <a:rPr lang="en-US" sz="1400" dirty="0" err="1">
                <a:cs typeface="Helvetica"/>
              </a:rPr>
              <a:t>průběhu</a:t>
            </a:r>
            <a:r>
              <a:rPr lang="en-US" sz="1400" dirty="0">
                <a:cs typeface="Helvetica"/>
              </a:rPr>
              <a:t> </a:t>
            </a:r>
            <a:r>
              <a:rPr lang="en-US" sz="1400" dirty="0" err="1">
                <a:cs typeface="Helvetica"/>
              </a:rPr>
              <a:t>onboardingu</a:t>
            </a:r>
            <a:r>
              <a:rPr lang="en-US" sz="1400" dirty="0">
                <a:cs typeface="Helvetica"/>
              </a:rPr>
              <a:t> vs. </a:t>
            </a:r>
            <a:r>
              <a:rPr lang="en-US" sz="1400" dirty="0" err="1">
                <a:cs typeface="Helvetica"/>
              </a:rPr>
              <a:t>Mzdové</a:t>
            </a:r>
            <a:r>
              <a:rPr lang="en-US" sz="1400" dirty="0">
                <a:cs typeface="Helvetica"/>
              </a:rPr>
              <a:t> </a:t>
            </a:r>
            <a:r>
              <a:rPr lang="en-US" sz="1400" dirty="0" err="1">
                <a:cs typeface="Helvetica"/>
              </a:rPr>
              <a:t>náklady</a:t>
            </a:r>
            <a:r>
              <a:rPr lang="en-US" sz="1400" dirty="0">
                <a:cs typeface="Helvetica"/>
              </a:rPr>
              <a:t> </a:t>
            </a:r>
            <a:r>
              <a:rPr lang="en-US" sz="1400" dirty="0" err="1">
                <a:cs typeface="Helvetica"/>
              </a:rPr>
              <a:t>při</a:t>
            </a:r>
            <a:r>
              <a:rPr lang="en-US" sz="1400" dirty="0">
                <a:cs typeface="Helvetica"/>
              </a:rPr>
              <a:t> </a:t>
            </a:r>
            <a:r>
              <a:rPr lang="en-US" sz="1400" dirty="0" err="1">
                <a:cs typeface="Helvetica"/>
              </a:rPr>
              <a:t>průběžném</a:t>
            </a:r>
            <a:r>
              <a:rPr lang="en-US" sz="1400" dirty="0">
                <a:cs typeface="Helvetica"/>
              </a:rPr>
              <a:t> </a:t>
            </a:r>
            <a:r>
              <a:rPr lang="en-US" sz="1400" dirty="0" err="1">
                <a:cs typeface="Helvetica"/>
              </a:rPr>
              <a:t>zjišťování</a:t>
            </a:r>
            <a:r>
              <a:rPr lang="en-US" sz="1400" dirty="0">
                <a:cs typeface="Helvetica"/>
              </a:rPr>
              <a:t> ze </a:t>
            </a:r>
            <a:r>
              <a:rPr lang="en-US" sz="1400" dirty="0" err="1">
                <a:cs typeface="Helvetica"/>
              </a:rPr>
              <a:t>strany</a:t>
            </a:r>
            <a:r>
              <a:rPr lang="en-US" sz="1400" dirty="0">
                <a:cs typeface="Helvetica"/>
              </a:rPr>
              <a:t> HR.</a:t>
            </a:r>
            <a:endParaRPr lang="en-US" sz="1400" dirty="0"/>
          </a:p>
          <a:p>
            <a:pPr marL="533400" lvl="1" indent="0">
              <a:buNone/>
            </a:pPr>
            <a:r>
              <a:rPr lang="en-US" sz="1100" dirty="0" err="1">
                <a:cs typeface="Helvetica"/>
              </a:rPr>
              <a:t>Pokud</a:t>
            </a:r>
            <a:r>
              <a:rPr lang="en-US" sz="1100" dirty="0">
                <a:cs typeface="Helvetica"/>
              </a:rPr>
              <a:t> by HR </a:t>
            </a:r>
            <a:r>
              <a:rPr lang="en-US" sz="1100" dirty="0" err="1">
                <a:cs typeface="Helvetica"/>
              </a:rPr>
              <a:t>chtělo</a:t>
            </a:r>
            <a:r>
              <a:rPr lang="en-US" sz="1100" dirty="0">
                <a:cs typeface="Helvetica"/>
              </a:rPr>
              <a:t> 2x za </a:t>
            </a:r>
            <a:r>
              <a:rPr lang="en-US" sz="1100" dirty="0" err="1">
                <a:cs typeface="Helvetica"/>
              </a:rPr>
              <a:t>zkušební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dobu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zjistit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zpětnou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vazbu</a:t>
            </a:r>
            <a:r>
              <a:rPr lang="en-US" sz="1100" dirty="0">
                <a:cs typeface="Helvetica"/>
              </a:rPr>
              <a:t> od </a:t>
            </a:r>
            <a:r>
              <a:rPr lang="en-US" sz="1100" dirty="0" err="1">
                <a:cs typeface="Helvetica"/>
              </a:rPr>
              <a:t>nováčků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na</a:t>
            </a:r>
            <a:r>
              <a:rPr lang="en-US" sz="1100" dirty="0">
                <a:cs typeface="Helvetica"/>
              </a:rPr>
              <a:t> 30 </a:t>
            </a:r>
            <a:r>
              <a:rPr lang="en-US" sz="1100" dirty="0" err="1">
                <a:cs typeface="Helvetica"/>
              </a:rPr>
              <a:t>minut</a:t>
            </a:r>
            <a:r>
              <a:rPr lang="en-US" sz="1100" dirty="0">
                <a:cs typeface="Helvetica"/>
              </a:rPr>
              <a:t> –&gt; 2 * 30 min * 50 </a:t>
            </a:r>
            <a:r>
              <a:rPr lang="en-US" sz="1100" dirty="0" err="1">
                <a:cs typeface="Helvetica"/>
              </a:rPr>
              <a:t>nástupů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ročně</a:t>
            </a:r>
            <a:r>
              <a:rPr lang="en-US" sz="1100" dirty="0">
                <a:cs typeface="Helvetica"/>
              </a:rPr>
              <a:t> –&gt; 50 </a:t>
            </a:r>
            <a:r>
              <a:rPr lang="en-US" sz="1100" dirty="0" err="1">
                <a:cs typeface="Helvetica"/>
              </a:rPr>
              <a:t>hodin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ročně</a:t>
            </a:r>
            <a:r>
              <a:rPr lang="en-US" sz="1100" dirty="0">
                <a:cs typeface="Helvetica"/>
              </a:rPr>
              <a:t> –&gt; 500 </a:t>
            </a:r>
            <a:r>
              <a:rPr lang="en-US" sz="1100" dirty="0" err="1">
                <a:cs typeface="Helvetica"/>
              </a:rPr>
              <a:t>Kč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náklady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na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hodinu</a:t>
            </a:r>
            <a:r>
              <a:rPr lang="en-US" sz="1100" dirty="0">
                <a:cs typeface="Helvetica"/>
              </a:rPr>
              <a:t> HR </a:t>
            </a:r>
            <a:r>
              <a:rPr lang="en-US" sz="1100" dirty="0" err="1">
                <a:cs typeface="Helvetica"/>
              </a:rPr>
              <a:t>specialisty</a:t>
            </a:r>
            <a:r>
              <a:rPr lang="en-US" sz="1100" dirty="0">
                <a:cs typeface="Helvetica"/>
              </a:rPr>
              <a:t> –&gt; 25.000 </a:t>
            </a:r>
            <a:r>
              <a:rPr lang="en-US" sz="1100" dirty="0" err="1">
                <a:cs typeface="Helvetica"/>
              </a:rPr>
              <a:t>Kč</a:t>
            </a:r>
            <a:endParaRPr lang="en-US" sz="1100" dirty="0">
              <a:cs typeface="Helvetica"/>
            </a:endParaRPr>
          </a:p>
          <a:p>
            <a:pPr marL="533400" lvl="1" indent="0">
              <a:buNone/>
            </a:pPr>
            <a:endParaRPr lang="en-US" sz="1100" dirty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err="1">
                <a:cs typeface="Helvetica"/>
              </a:rPr>
              <a:t>Zvýšení</a:t>
            </a:r>
            <a:r>
              <a:rPr lang="en-US" sz="1400" dirty="0">
                <a:cs typeface="Helvetica"/>
              </a:rPr>
              <a:t> </a:t>
            </a:r>
            <a:r>
              <a:rPr lang="en-US" sz="1400" err="1">
                <a:cs typeface="Helvetica"/>
              </a:rPr>
              <a:t>retence</a:t>
            </a:r>
            <a:r>
              <a:rPr lang="en-US" sz="1400" dirty="0">
                <a:cs typeface="Helvetica"/>
              </a:rPr>
              <a:t> </a:t>
            </a:r>
            <a:r>
              <a:rPr lang="en-US" sz="1400" err="1">
                <a:cs typeface="Helvetica"/>
              </a:rPr>
              <a:t>nováčků</a:t>
            </a:r>
            <a:r>
              <a:rPr lang="en-US" sz="1400" dirty="0">
                <a:cs typeface="Helvetica"/>
              </a:rPr>
              <a:t> </a:t>
            </a:r>
            <a:r>
              <a:rPr lang="en-US" sz="1400" err="1">
                <a:cs typeface="Helvetica"/>
              </a:rPr>
              <a:t>formou</a:t>
            </a:r>
            <a:r>
              <a:rPr lang="en-US" sz="1400" dirty="0">
                <a:cs typeface="Helvetica"/>
              </a:rPr>
              <a:t> </a:t>
            </a:r>
            <a:r>
              <a:rPr lang="en-US" sz="1400" err="1">
                <a:cs typeface="Helvetica"/>
              </a:rPr>
              <a:t>přehledu</a:t>
            </a:r>
            <a:r>
              <a:rPr lang="en-US" sz="1400" dirty="0">
                <a:cs typeface="Helvetica"/>
              </a:rPr>
              <a:t> o </a:t>
            </a:r>
            <a:r>
              <a:rPr lang="en-US" sz="1400" err="1">
                <a:cs typeface="Helvetica"/>
              </a:rPr>
              <a:t>průběhu</a:t>
            </a:r>
            <a:r>
              <a:rPr lang="en-US" sz="1400" dirty="0">
                <a:cs typeface="Helvetica"/>
              </a:rPr>
              <a:t> </a:t>
            </a:r>
            <a:r>
              <a:rPr lang="en-US" sz="1400" err="1">
                <a:cs typeface="Helvetica"/>
              </a:rPr>
              <a:t>adaptace</a:t>
            </a:r>
            <a:r>
              <a:rPr lang="en-US" sz="1400" dirty="0">
                <a:cs typeface="Helvetica"/>
              </a:rPr>
              <a:t> a </a:t>
            </a:r>
            <a:r>
              <a:rPr lang="en-US" sz="1400" err="1">
                <a:cs typeface="Helvetica"/>
              </a:rPr>
              <a:t>upozornění</a:t>
            </a:r>
            <a:r>
              <a:rPr lang="en-US" sz="1400" dirty="0">
                <a:cs typeface="Helvetica"/>
              </a:rPr>
              <a:t> </a:t>
            </a:r>
            <a:r>
              <a:rPr lang="en-US" sz="1400" err="1">
                <a:cs typeface="Helvetica"/>
              </a:rPr>
              <a:t>na</a:t>
            </a:r>
            <a:r>
              <a:rPr lang="en-US" sz="1400" dirty="0">
                <a:cs typeface="Helvetica"/>
              </a:rPr>
              <a:t> </a:t>
            </a:r>
            <a:r>
              <a:rPr lang="en-US" sz="1400" err="1">
                <a:cs typeface="Helvetica"/>
              </a:rPr>
              <a:t>problém</a:t>
            </a:r>
            <a:r>
              <a:rPr lang="en-US" sz="1400" dirty="0">
                <a:cs typeface="Helvetica"/>
              </a:rPr>
              <a:t>.</a:t>
            </a:r>
            <a:endParaRPr lang="en-US" sz="1400" dirty="0"/>
          </a:p>
          <a:p>
            <a:pPr marL="533400" lvl="1" indent="0">
              <a:buNone/>
            </a:pPr>
            <a:r>
              <a:rPr lang="en-US" sz="1100" dirty="0" err="1">
                <a:cs typeface="Helvetica"/>
              </a:rPr>
              <a:t>Pokud</a:t>
            </a:r>
            <a:r>
              <a:rPr lang="en-US" sz="1100" dirty="0">
                <a:cs typeface="Helvetica"/>
              </a:rPr>
              <a:t> by Arnold </a:t>
            </a:r>
            <a:r>
              <a:rPr lang="en-US" sz="1100" dirty="0" err="1">
                <a:cs typeface="Helvetica"/>
              </a:rPr>
              <a:t>pomohl</a:t>
            </a:r>
            <a:r>
              <a:rPr lang="en-US" sz="1100" dirty="0">
                <a:cs typeface="Helvetica"/>
              </a:rPr>
              <a:t> u 1 z 50 </a:t>
            </a:r>
            <a:r>
              <a:rPr lang="en-US" sz="1100" dirty="0" err="1">
                <a:cs typeface="Helvetica"/>
              </a:rPr>
              <a:t>nováčků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zjistit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vážnější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problém</a:t>
            </a:r>
            <a:r>
              <a:rPr lang="en-US" sz="1100" dirty="0">
                <a:cs typeface="Helvetica"/>
              </a:rPr>
              <a:t>, </a:t>
            </a:r>
            <a:r>
              <a:rPr lang="en-US" sz="1100" dirty="0" err="1">
                <a:cs typeface="Helvetica"/>
              </a:rPr>
              <a:t>který</a:t>
            </a:r>
            <a:r>
              <a:rPr lang="en-US" sz="1100" dirty="0">
                <a:cs typeface="Helvetica"/>
              </a:rPr>
              <a:t> by </a:t>
            </a:r>
            <a:r>
              <a:rPr lang="en-US" sz="1100" dirty="0" err="1">
                <a:cs typeface="Helvetica"/>
              </a:rPr>
              <a:t>mohl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vést</a:t>
            </a:r>
            <a:r>
              <a:rPr lang="en-US" sz="1100" dirty="0">
                <a:cs typeface="Helvetica"/>
              </a:rPr>
              <a:t> k </a:t>
            </a:r>
            <a:r>
              <a:rPr lang="en-US" sz="1100" dirty="0" err="1">
                <a:cs typeface="Helvetica"/>
              </a:rPr>
              <a:t>odchodu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ve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zkušební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době</a:t>
            </a:r>
            <a:r>
              <a:rPr lang="en-US" sz="1100" dirty="0">
                <a:cs typeface="Helvetica"/>
              </a:rPr>
              <a:t>, </a:t>
            </a:r>
            <a:r>
              <a:rPr lang="en-US" sz="1100" dirty="0" err="1">
                <a:cs typeface="Helvetica"/>
              </a:rPr>
              <a:t>tak</a:t>
            </a:r>
            <a:r>
              <a:rPr lang="en-US" sz="1100" dirty="0">
                <a:cs typeface="Helvetica"/>
              </a:rPr>
              <a:t> se </a:t>
            </a:r>
            <a:r>
              <a:rPr lang="en-US" sz="1100" dirty="0" err="1">
                <a:cs typeface="Helvetica"/>
              </a:rPr>
              <a:t>investice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vrátí</a:t>
            </a:r>
            <a:r>
              <a:rPr lang="en-US" sz="1100" dirty="0">
                <a:cs typeface="Helvetica"/>
              </a:rPr>
              <a:t> (v Alma Career </a:t>
            </a:r>
            <a:r>
              <a:rPr lang="en-US" sz="1100" dirty="0" err="1">
                <a:cs typeface="Helvetica"/>
              </a:rPr>
              <a:t>náklady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na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nábor</a:t>
            </a:r>
            <a:r>
              <a:rPr lang="en-US" sz="1100" dirty="0">
                <a:cs typeface="Helvetica"/>
              </a:rPr>
              <a:t> a </a:t>
            </a:r>
            <a:r>
              <a:rPr lang="en-US" sz="1100" dirty="0" err="1">
                <a:cs typeface="Helvetica"/>
              </a:rPr>
              <a:t>adaptaci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nového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specialisty</a:t>
            </a:r>
            <a:r>
              <a:rPr lang="en-US" sz="1100" dirty="0">
                <a:cs typeface="Helvetica"/>
              </a:rPr>
              <a:t> </a:t>
            </a:r>
            <a:r>
              <a:rPr lang="en-US" sz="1100" dirty="0" err="1">
                <a:cs typeface="Helvetica"/>
              </a:rPr>
              <a:t>jsou</a:t>
            </a:r>
            <a:r>
              <a:rPr lang="en-US" sz="1100" dirty="0">
                <a:cs typeface="Helvetica"/>
              </a:rPr>
              <a:t> 70 tis. </a:t>
            </a:r>
            <a:r>
              <a:rPr lang="en-US" sz="1100" dirty="0" err="1">
                <a:cs typeface="Helvetica"/>
              </a:rPr>
              <a:t>Kč</a:t>
            </a:r>
            <a:r>
              <a:rPr lang="en-US" sz="1100" dirty="0">
                <a:cs typeface="Helvetica"/>
              </a:rPr>
              <a:t>) </a:t>
            </a:r>
            <a:endParaRPr lang="en-US" sz="1100" dirty="0"/>
          </a:p>
          <a:p>
            <a:pPr marL="50800" indent="0">
              <a:buNone/>
            </a:pPr>
            <a:endParaRPr lang="en-US" sz="1400" dirty="0">
              <a:cs typeface="Helvetica"/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dirty="0" err="1">
                <a:cs typeface="Helvetica"/>
              </a:rPr>
              <a:t>Tvrdá</a:t>
            </a:r>
            <a:r>
              <a:rPr lang="en-US" sz="1400" dirty="0">
                <a:cs typeface="Helvetica"/>
              </a:rPr>
              <a:t> data pro business k </a:t>
            </a:r>
            <a:r>
              <a:rPr lang="en-US" sz="1400" dirty="0" err="1">
                <a:cs typeface="Helvetica"/>
              </a:rPr>
              <a:t>přístupu</a:t>
            </a:r>
            <a:r>
              <a:rPr lang="en-US" sz="1400" dirty="0">
                <a:cs typeface="Helvetica"/>
              </a:rPr>
              <a:t> </a:t>
            </a:r>
            <a:r>
              <a:rPr lang="en-US" sz="1400" dirty="0" err="1">
                <a:cs typeface="Helvetica"/>
              </a:rPr>
              <a:t>manažerů</a:t>
            </a:r>
            <a:r>
              <a:rPr lang="en-US" sz="1400" dirty="0">
                <a:cs typeface="Helvetica"/>
              </a:rPr>
              <a:t> k </a:t>
            </a:r>
            <a:r>
              <a:rPr lang="en-US" sz="1400" dirty="0" err="1">
                <a:cs typeface="Helvetica"/>
              </a:rPr>
              <a:t>adaptaci</a:t>
            </a:r>
            <a:r>
              <a:rPr lang="en-US" sz="1400" dirty="0">
                <a:cs typeface="Helvetica"/>
              </a:rPr>
              <a:t> </a:t>
            </a:r>
            <a:r>
              <a:rPr lang="en-US" sz="1400" dirty="0" err="1">
                <a:cs typeface="Helvetica"/>
              </a:rPr>
              <a:t>nováčků</a:t>
            </a:r>
            <a:r>
              <a:rPr lang="en-US" sz="1400" dirty="0">
                <a:cs typeface="Helvetica"/>
              </a:rPr>
              <a:t>, </a:t>
            </a:r>
            <a:r>
              <a:rPr lang="en-US" sz="1400" dirty="0" err="1">
                <a:cs typeface="Helvetica"/>
              </a:rPr>
              <a:t>na</a:t>
            </a:r>
            <a:r>
              <a:rPr lang="en-US" sz="1400" dirty="0">
                <a:cs typeface="Helvetica"/>
              </a:rPr>
              <a:t> </a:t>
            </a:r>
            <a:r>
              <a:rPr lang="en-US" sz="1400" dirty="0" err="1">
                <a:cs typeface="Helvetica"/>
              </a:rPr>
              <a:t>základě</a:t>
            </a:r>
            <a:r>
              <a:rPr lang="en-US" sz="1400" dirty="0">
                <a:cs typeface="Helvetica"/>
              </a:rPr>
              <a:t> </a:t>
            </a:r>
            <a:r>
              <a:rPr lang="en-US" sz="1400" dirty="0" err="1">
                <a:cs typeface="Helvetica"/>
              </a:rPr>
              <a:t>kterých</a:t>
            </a:r>
            <a:r>
              <a:rPr lang="en-US" sz="1400" dirty="0">
                <a:cs typeface="Helvetica"/>
              </a:rPr>
              <a:t> se </a:t>
            </a:r>
            <a:r>
              <a:rPr lang="en-US" sz="1400" dirty="0" err="1">
                <a:cs typeface="Helvetica"/>
              </a:rPr>
              <a:t>dají</a:t>
            </a:r>
            <a:r>
              <a:rPr lang="en-US" sz="1400" dirty="0">
                <a:cs typeface="Helvetica"/>
              </a:rPr>
              <a:t> </a:t>
            </a:r>
            <a:r>
              <a:rPr lang="en-US" sz="1400" dirty="0" err="1">
                <a:cs typeface="Helvetica"/>
              </a:rPr>
              <a:t>prosadit</a:t>
            </a:r>
            <a:r>
              <a:rPr lang="en-US" sz="1400" dirty="0">
                <a:cs typeface="Helvetica"/>
              </a:rPr>
              <a:t> </a:t>
            </a:r>
            <a:r>
              <a:rPr lang="en-US" sz="1400" dirty="0" err="1">
                <a:cs typeface="Helvetica"/>
              </a:rPr>
              <a:t>změny</a:t>
            </a:r>
            <a:r>
              <a:rPr lang="en-US" sz="1400" dirty="0">
                <a:cs typeface="Helvetica"/>
              </a:rPr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CE4751B4-1B2F-E447-8DF0-5817CF8FA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eník Teamia">
            <a:extLst>
              <a:ext uri="{FF2B5EF4-FFF2-40B4-BE49-F238E27FC236}">
                <a16:creationId xmlns:a16="http://schemas.microsoft.com/office/drawing/2014/main" id="{C6910F55-DA22-9BCE-63D2-03E72FEB2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" y="4772709"/>
            <a:ext cx="94497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50;p36">
            <a:extLst>
              <a:ext uri="{FF2B5EF4-FFF2-40B4-BE49-F238E27FC236}">
                <a16:creationId xmlns:a16="http://schemas.microsoft.com/office/drawing/2014/main" id="{309BFD5E-8596-DC90-F7FB-2D84664C00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Kde</a:t>
            </a: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si</a:t>
            </a: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nováčci</a:t>
            </a: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s </a:t>
            </a: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Arnoldem</a:t>
            </a: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povídají</a:t>
            </a: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D89C13-5268-F8A1-2B2D-C244FB6FBE99}"/>
              </a:ext>
            </a:extLst>
          </p:cNvPr>
          <p:cNvGrpSpPr/>
          <p:nvPr/>
        </p:nvGrpSpPr>
        <p:grpSpPr>
          <a:xfrm>
            <a:off x="1174972" y="1625249"/>
            <a:ext cx="6939521" cy="2116308"/>
            <a:chOff x="1305829" y="1858444"/>
            <a:chExt cx="4904784" cy="1495424"/>
          </a:xfrm>
        </p:grpSpPr>
        <p:pic>
          <p:nvPicPr>
            <p:cNvPr id="4" name="Picture 3" descr="A logo with a blue circle and black text&#10;&#10;Description automatically generated">
              <a:extLst>
                <a:ext uri="{FF2B5EF4-FFF2-40B4-BE49-F238E27FC236}">
                  <a16:creationId xmlns:a16="http://schemas.microsoft.com/office/drawing/2014/main" id="{06A9E760-B743-F261-5106-39BE5EE89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2922" b="-578"/>
            <a:stretch/>
          </p:blipFill>
          <p:spPr>
            <a:xfrm>
              <a:off x="1322826" y="1858444"/>
              <a:ext cx="4887312" cy="860055"/>
            </a:xfrm>
            <a:prstGeom prst="rect">
              <a:avLst/>
            </a:prstGeom>
          </p:spPr>
        </p:pic>
        <p:pic>
          <p:nvPicPr>
            <p:cNvPr id="6" name="Picture 5" descr="A blue and white logo&#10;&#10;Description automatically generated">
              <a:extLst>
                <a:ext uri="{FF2B5EF4-FFF2-40B4-BE49-F238E27FC236}">
                  <a16:creationId xmlns:a16="http://schemas.microsoft.com/office/drawing/2014/main" id="{922F2299-B52B-B0FD-19A7-2D40121A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5829" y="2679563"/>
              <a:ext cx="1263213" cy="668721"/>
            </a:xfrm>
            <a:prstGeom prst="rect">
              <a:avLst/>
            </a:prstGeom>
          </p:spPr>
        </p:pic>
        <p:pic>
          <p:nvPicPr>
            <p:cNvPr id="7" name="Picture 6" descr="A green and white logo&#10;&#10;Description automatically generated">
              <a:extLst>
                <a:ext uri="{FF2B5EF4-FFF2-40B4-BE49-F238E27FC236}">
                  <a16:creationId xmlns:a16="http://schemas.microsoft.com/office/drawing/2014/main" id="{BD570F06-6977-F03D-8C15-56FC6C1ED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4436" y="2680303"/>
              <a:ext cx="1292116" cy="669707"/>
            </a:xfrm>
            <a:prstGeom prst="rect">
              <a:avLst/>
            </a:prstGeom>
          </p:spPr>
        </p:pic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683BB20A-EC56-CE82-CB93-8047DF344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81343" y="2698613"/>
              <a:ext cx="1027058" cy="655255"/>
            </a:xfrm>
            <a:prstGeom prst="rect">
              <a:avLst/>
            </a:prstGeom>
          </p:spPr>
        </p:pic>
        <p:pic>
          <p:nvPicPr>
            <p:cNvPr id="9" name="Picture 8" descr="A logo with a blue circle and black text&#10;&#10;Description automatically generated">
              <a:extLst>
                <a:ext uri="{FF2B5EF4-FFF2-40B4-BE49-F238E27FC236}">
                  <a16:creationId xmlns:a16="http://schemas.microsoft.com/office/drawing/2014/main" id="{4B1C8671-A594-B8B2-D873-315EAAF519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064" t="7692" r="430" b="16026"/>
            <a:stretch/>
          </p:blipFill>
          <p:spPr>
            <a:xfrm>
              <a:off x="4687778" y="2698111"/>
              <a:ext cx="1522835" cy="64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282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294998C3-E071-A856-54E6-198D660E9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eník Teamia">
            <a:extLst>
              <a:ext uri="{FF2B5EF4-FFF2-40B4-BE49-F238E27FC236}">
                <a16:creationId xmlns:a16="http://schemas.microsoft.com/office/drawing/2014/main" id="{172E7B37-5A93-46C1-D916-69821519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" y="4772709"/>
            <a:ext cx="94497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50;p36">
            <a:extLst>
              <a:ext uri="{FF2B5EF4-FFF2-40B4-BE49-F238E27FC236}">
                <a16:creationId xmlns:a16="http://schemas.microsoft.com/office/drawing/2014/main" id="{F87ECEA5-33F4-9E66-16B3-38452F4B12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Případové</a:t>
            </a: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studie</a:t>
            </a: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z </a:t>
            </a: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firem</a:t>
            </a:r>
            <a:endParaRPr lang="en-US" dirty="0" err="1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DD20B79-E542-47B0-1BA1-8867C34F4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309" y="6299131"/>
            <a:ext cx="4305300" cy="2124075"/>
          </a:xfrm>
          <a:prstGeom prst="rect">
            <a:avLst/>
          </a:prstGeom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5B3E0C28-44D6-09BA-C6D9-AD8B858F7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88" y="1321057"/>
            <a:ext cx="2744557" cy="1060921"/>
          </a:xfrm>
          <a:prstGeom prst="rect">
            <a:avLst/>
          </a:prstGeom>
        </p:spPr>
      </p:pic>
      <p:pic>
        <p:nvPicPr>
          <p:cNvPr id="20" name="Picture 19" descr="A screenshot of a phone&#10;&#10;Description automatically generated">
            <a:extLst>
              <a:ext uri="{FF2B5EF4-FFF2-40B4-BE49-F238E27FC236}">
                <a16:creationId xmlns:a16="http://schemas.microsoft.com/office/drawing/2014/main" id="{CF6C5323-049A-BAF0-E7DC-A4EEC21A4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075064"/>
            <a:ext cx="2894024" cy="894717"/>
          </a:xfrm>
          <a:prstGeom prst="rect">
            <a:avLst/>
          </a:prstGeom>
        </p:spPr>
      </p:pic>
      <p:pic>
        <p:nvPicPr>
          <p:cNvPr id="22" name="Picture 21" descr="A screenshot of a phone&#10;&#10;Description automatically generated">
            <a:extLst>
              <a:ext uri="{FF2B5EF4-FFF2-40B4-BE49-F238E27FC236}">
                <a16:creationId xmlns:a16="http://schemas.microsoft.com/office/drawing/2014/main" id="{8037C37A-B334-093B-A9A0-34C227B4B3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3859" y="1085230"/>
            <a:ext cx="3187700" cy="1193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A2A721-8CAC-36A7-9799-7865E98110E4}"/>
              </a:ext>
            </a:extLst>
          </p:cNvPr>
          <p:cNvSpPr txBox="1"/>
          <p:nvPr/>
        </p:nvSpPr>
        <p:spPr>
          <a:xfrm>
            <a:off x="540898" y="2402391"/>
            <a:ext cx="1904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👉</a:t>
            </a:r>
            <a:r>
              <a:rPr lang="cs-CZ" sz="11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Případová studie z </a:t>
            </a:r>
            <a:r>
              <a:rPr lang="cs-CZ" sz="1100" dirty="0" err="1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Grizly</a:t>
            </a:r>
            <a:endParaRPr lang="cs-CZ" sz="11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377D4B-E2BF-E9BB-6537-9192F71887DD}"/>
              </a:ext>
            </a:extLst>
          </p:cNvPr>
          <p:cNvSpPr txBox="1"/>
          <p:nvPr/>
        </p:nvSpPr>
        <p:spPr>
          <a:xfrm>
            <a:off x="532988" y="4144214"/>
            <a:ext cx="1962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👉</a:t>
            </a:r>
            <a:r>
              <a:rPr lang="cs-CZ" sz="11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Případová studie z mBank</a:t>
            </a:r>
            <a:endParaRPr lang="cs-CZ" sz="11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54687-09F5-1A01-34FA-EA33BE631D88}"/>
              </a:ext>
            </a:extLst>
          </p:cNvPr>
          <p:cNvSpPr txBox="1"/>
          <p:nvPr/>
        </p:nvSpPr>
        <p:spPr>
          <a:xfrm>
            <a:off x="5335421" y="2368495"/>
            <a:ext cx="2299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u="sng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👉</a:t>
            </a:r>
            <a:r>
              <a:rPr lang="cs-CZ" sz="1100" u="sng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Případová studie z </a:t>
            </a:r>
            <a:r>
              <a:rPr lang="cs-CZ" sz="1100" u="sng" dirty="0" err="1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McDonald‘s</a:t>
            </a:r>
            <a:r>
              <a:rPr lang="cs-CZ" sz="1100" u="sng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29" name="Picture 28" descr="A group of men walking with papers&#10;&#10;Description automatically generated">
            <a:extLst>
              <a:ext uri="{FF2B5EF4-FFF2-40B4-BE49-F238E27FC236}">
                <a16:creationId xmlns:a16="http://schemas.microsoft.com/office/drawing/2014/main" id="{CBAF414D-25FF-06A0-7739-DF1FC6BC88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3141" y="2998523"/>
            <a:ext cx="2419425" cy="13805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3C1CCE7-1641-C53B-F148-000CF265C80D}"/>
              </a:ext>
            </a:extLst>
          </p:cNvPr>
          <p:cNvSpPr txBox="1"/>
          <p:nvPr/>
        </p:nvSpPr>
        <p:spPr>
          <a:xfrm>
            <a:off x="5335421" y="4530483"/>
            <a:ext cx="20233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u="sng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👉Webinář s Aero Vodochody</a:t>
            </a:r>
            <a:endParaRPr lang="cs-CZ" sz="1100" u="sng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3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D2EA95CD-5EEE-13DA-5793-CD341F1DC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eník Teamia">
            <a:extLst>
              <a:ext uri="{FF2B5EF4-FFF2-40B4-BE49-F238E27FC236}">
                <a16:creationId xmlns:a16="http://schemas.microsoft.com/office/drawing/2014/main" id="{B87D5A70-D0AB-2282-63FF-B275BBB9F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" y="4772709"/>
            <a:ext cx="94497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50;p36">
            <a:extLst>
              <a:ext uri="{FF2B5EF4-FFF2-40B4-BE49-F238E27FC236}">
                <a16:creationId xmlns:a16="http://schemas.microsoft.com/office/drawing/2014/main" id="{F8BC2848-5C98-65C3-8386-BD60B2E317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Ceník</a:t>
            </a:r>
            <a:endParaRPr lang="en-US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E693D-E82B-DB7D-887B-8502DFD9C485}"/>
              </a:ext>
            </a:extLst>
          </p:cNvPr>
          <p:cNvSpPr txBox="1"/>
          <p:nvPr/>
        </p:nvSpPr>
        <p:spPr>
          <a:xfrm>
            <a:off x="5649621" y="4068073"/>
            <a:ext cx="141803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b="1" u="sng" dirty="0">
                <a:solidFill>
                  <a:srgbClr val="00B0F0"/>
                </a:solidFill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Ukázka reportu</a:t>
            </a:r>
            <a:endParaRPr lang="en-US" sz="1050" b="1" u="sng">
              <a:solidFill>
                <a:srgbClr val="00B0F0"/>
              </a:solidFill>
              <a:latin typeface="Roboto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311D96-72DF-F29A-8EC9-675F4777694C}"/>
              </a:ext>
            </a:extLst>
          </p:cNvPr>
          <p:cNvGrpSpPr/>
          <p:nvPr/>
        </p:nvGrpSpPr>
        <p:grpSpPr>
          <a:xfrm>
            <a:off x="5541989" y="3985122"/>
            <a:ext cx="1698381" cy="548054"/>
            <a:chOff x="745484" y="3887619"/>
            <a:chExt cx="2190750" cy="723900"/>
          </a:xfrm>
        </p:grpSpPr>
        <p:pic>
          <p:nvPicPr>
            <p:cNvPr id="7" name="Picture 6" descr="A blue rectangle with black border&#10;&#10;Description automatically generated">
              <a:extLst>
                <a:ext uri="{FF2B5EF4-FFF2-40B4-BE49-F238E27FC236}">
                  <a16:creationId xmlns:a16="http://schemas.microsoft.com/office/drawing/2014/main" id="{9BD30ECC-C90D-BF04-1736-452517AD3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484" y="3887619"/>
              <a:ext cx="2190750" cy="7239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4B1801-27D9-A306-A389-60B9149A453A}"/>
                </a:ext>
              </a:extLst>
            </p:cNvPr>
            <p:cNvSpPr txBox="1"/>
            <p:nvPr/>
          </p:nvSpPr>
          <p:spPr>
            <a:xfrm>
              <a:off x="912672" y="4064929"/>
              <a:ext cx="1829128" cy="3353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b="1" u="sng" dirty="0">
                  <a:solidFill>
                    <a:srgbClr val="00B0F0"/>
                  </a:solidFill>
                  <a:latin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Kalkulačka</a:t>
              </a:r>
              <a:r>
                <a:rPr lang="en-US" sz="1050" b="1" u="sng" dirty="0">
                  <a:solidFill>
                    <a:srgbClr val="00B0F0"/>
                  </a:solidFill>
                  <a:latin typeface="Roboto"/>
                </a:rPr>
                <a:t> </a:t>
              </a:r>
              <a:r>
                <a:rPr lang="en-US" sz="1050" b="1" u="sng" err="1">
                  <a:solidFill>
                    <a:srgbClr val="00B0F0"/>
                  </a:solidFill>
                  <a:latin typeface="Roboto"/>
                </a:rPr>
                <a:t>ceny</a:t>
              </a:r>
              <a:endParaRPr lang="en-US" sz="1050" b="1" u="sng">
                <a:solidFill>
                  <a:srgbClr val="00B0F0"/>
                </a:solidFill>
                <a:latin typeface="Roboto"/>
              </a:endParaRPr>
            </a:p>
          </p:txBody>
        </p:sp>
      </p:grp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5555833-834B-3526-01ED-0891BDA8C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2309" y="6299131"/>
            <a:ext cx="4305300" cy="21240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9947971-4BEF-97F7-64C5-D58F47150257}"/>
              </a:ext>
            </a:extLst>
          </p:cNvPr>
          <p:cNvGrpSpPr/>
          <p:nvPr/>
        </p:nvGrpSpPr>
        <p:grpSpPr>
          <a:xfrm>
            <a:off x="3732144" y="1772303"/>
            <a:ext cx="5327072" cy="2214216"/>
            <a:chOff x="823355" y="1508534"/>
            <a:chExt cx="5327072" cy="2214216"/>
          </a:xfrm>
        </p:grpSpPr>
        <p:pic>
          <p:nvPicPr>
            <p:cNvPr id="12" name="Picture 1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958E17C-8E44-09F5-D0B7-98EDCEEB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3355" y="1509155"/>
              <a:ext cx="4305300" cy="2124075"/>
            </a:xfrm>
            <a:prstGeom prst="rect">
              <a:avLst/>
            </a:prstGeom>
          </p:spPr>
        </p:pic>
        <p:pic>
          <p:nvPicPr>
            <p:cNvPr id="13" name="Picture 12" descr="A screenshot of a phone&#10;&#10;Description automatically generated">
              <a:extLst>
                <a:ext uri="{FF2B5EF4-FFF2-40B4-BE49-F238E27FC236}">
                  <a16:creationId xmlns:a16="http://schemas.microsoft.com/office/drawing/2014/main" id="{0211E8AE-E71F-A84D-C185-0B27368E0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7927" b="329"/>
            <a:stretch/>
          </p:blipFill>
          <p:spPr>
            <a:xfrm>
              <a:off x="5045561" y="1508534"/>
              <a:ext cx="1104866" cy="2214216"/>
            </a:xfrm>
            <a:prstGeom prst="rect">
              <a:avLst/>
            </a:prstGeom>
          </p:spPr>
        </p:pic>
      </p:grpSp>
      <p:sp>
        <p:nvSpPr>
          <p:cNvPr id="16" name="Google Shape;251;p36">
            <a:extLst>
              <a:ext uri="{FF2B5EF4-FFF2-40B4-BE49-F238E27FC236}">
                <a16:creationId xmlns:a16="http://schemas.microsoft.com/office/drawing/2014/main" id="{7FEA8A22-116A-EB61-0724-BE892474224C}"/>
              </a:ext>
            </a:extLst>
          </p:cNvPr>
          <p:cNvSpPr/>
          <p:nvPr/>
        </p:nvSpPr>
        <p:spPr>
          <a:xfrm>
            <a:off x="457200" y="1283183"/>
            <a:ext cx="3033900" cy="762300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Zvolet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si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přesný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počet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  <a:sym typeface="Roboto Light"/>
              </a:rPr>
              <a:t>nováčků</a:t>
            </a:r>
            <a:r>
              <a:rPr lang="en" sz="1300" b="1" dirty="0">
                <a:latin typeface="Roboto Light"/>
                <a:ea typeface="Roboto Light"/>
                <a:cs typeface="Roboto Light"/>
                <a:sym typeface="Roboto Light"/>
              </a:rPr>
              <a:t>,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b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se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kterými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si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má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Arnold </a:t>
            </a:r>
            <a:r>
              <a:rPr lang="en" sz="1300" dirty="0" err="1">
                <a:latin typeface="Roboto Light"/>
                <a:ea typeface="Roboto Light"/>
                <a:cs typeface="Roboto Light"/>
                <a:sym typeface="Roboto Light"/>
              </a:rPr>
              <a:t>povídat</a:t>
            </a:r>
            <a:r>
              <a:rPr lang="en" sz="13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lang="en" sz="1300" dirty="0">
              <a:latin typeface="Roboto Light"/>
              <a:ea typeface="Roboto Light"/>
              <a:cs typeface="Roboto Light"/>
            </a:endParaRPr>
          </a:p>
        </p:txBody>
      </p:sp>
      <p:sp>
        <p:nvSpPr>
          <p:cNvPr id="18" name="Google Shape;251;p36">
            <a:extLst>
              <a:ext uri="{FF2B5EF4-FFF2-40B4-BE49-F238E27FC236}">
                <a16:creationId xmlns:a16="http://schemas.microsoft.com/office/drawing/2014/main" id="{7F1195F2-F324-AF05-1F63-57576F6AED08}"/>
              </a:ext>
            </a:extLst>
          </p:cNvPr>
          <p:cNvSpPr/>
          <p:nvPr/>
        </p:nvSpPr>
        <p:spPr>
          <a:xfrm>
            <a:off x="457200" y="2367568"/>
            <a:ext cx="3033900" cy="923491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300" err="1">
                <a:latin typeface="Roboto"/>
                <a:ea typeface="Roboto Light"/>
                <a:cs typeface="Roboto Light"/>
              </a:rPr>
              <a:t>Podle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ideálního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počtu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nováčků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se </a:t>
            </a:r>
            <a:r>
              <a:rPr lang="en" sz="1300" err="1">
                <a:latin typeface="Roboto"/>
                <a:ea typeface="Roboto Light"/>
                <a:cs typeface="Roboto Light"/>
              </a:rPr>
              <a:t>vám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vypočítá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přesný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balíček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kreditů</a:t>
            </a:r>
            <a:r>
              <a:rPr lang="en" sz="1300" dirty="0">
                <a:latin typeface="Roboto"/>
                <a:ea typeface="Roboto Light"/>
                <a:cs typeface="Roboto Light"/>
              </a:rPr>
              <a:t>. </a:t>
            </a:r>
            <a:br>
              <a:rPr lang="en" sz="1300" dirty="0">
                <a:latin typeface="Roboto"/>
                <a:ea typeface="Roboto Light"/>
                <a:cs typeface="Roboto Light"/>
              </a:rPr>
            </a:br>
            <a:r>
              <a:rPr lang="en" sz="1300" b="1" dirty="0">
                <a:latin typeface="Roboto"/>
                <a:ea typeface="Roboto Light"/>
                <a:cs typeface="Roboto Light"/>
              </a:rPr>
              <a:t>1x onboarding </a:t>
            </a:r>
            <a:r>
              <a:rPr lang="en" sz="1300" b="1" err="1">
                <a:latin typeface="Roboto"/>
                <a:ea typeface="Roboto Light"/>
                <a:cs typeface="Roboto Light"/>
              </a:rPr>
              <a:t>na</a:t>
            </a:r>
            <a:r>
              <a:rPr lang="en" sz="1300" b="1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</a:rPr>
              <a:t>nováčka</a:t>
            </a:r>
            <a:r>
              <a:rPr lang="en" sz="1300" b="1" dirty="0">
                <a:latin typeface="Roboto"/>
                <a:ea typeface="Roboto Light"/>
                <a:cs typeface="Roboto Light"/>
              </a:rPr>
              <a:t> = 4 </a:t>
            </a:r>
            <a:r>
              <a:rPr lang="en" sz="1300" b="1" err="1">
                <a:latin typeface="Roboto"/>
                <a:ea typeface="Roboto Light"/>
                <a:cs typeface="Roboto Light"/>
              </a:rPr>
              <a:t>kredity</a:t>
            </a:r>
            <a:r>
              <a:rPr lang="en" sz="1300" dirty="0">
                <a:latin typeface="Roboto"/>
                <a:ea typeface="Roboto Light"/>
                <a:cs typeface="Roboto Light"/>
              </a:rPr>
              <a:t>.</a:t>
            </a:r>
          </a:p>
        </p:txBody>
      </p:sp>
      <p:sp>
        <p:nvSpPr>
          <p:cNvPr id="19" name="Google Shape;251;p36">
            <a:extLst>
              <a:ext uri="{FF2B5EF4-FFF2-40B4-BE49-F238E27FC236}">
                <a16:creationId xmlns:a16="http://schemas.microsoft.com/office/drawing/2014/main" id="{E1DA6145-E808-F1E5-FACE-0A718C5BD9D9}"/>
              </a:ext>
            </a:extLst>
          </p:cNvPr>
          <p:cNvSpPr/>
          <p:nvPr/>
        </p:nvSpPr>
        <p:spPr>
          <a:xfrm>
            <a:off x="457200" y="3561855"/>
            <a:ext cx="3033900" cy="762300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300" err="1">
                <a:latin typeface="Roboto"/>
                <a:ea typeface="Roboto Light"/>
                <a:cs typeface="Roboto Light"/>
                <a:sym typeface="Roboto Light"/>
              </a:rPr>
              <a:t>Při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  <a:sym typeface="Roboto Light"/>
              </a:rPr>
              <a:t>vyšším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  <a:sym typeface="Roboto Light"/>
              </a:rPr>
              <a:t>počtu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  <a:sym typeface="Roboto Light"/>
              </a:rPr>
              <a:t>nováčků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  <a:sym typeface="Roboto Light"/>
              </a:rPr>
              <a:t>dostáváte</a:t>
            </a:r>
            <a:r>
              <a:rPr lang="en" sz="1300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  <a:sym typeface="Roboto Light"/>
              </a:rPr>
              <a:t>nižší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  <a:sym typeface="Roboto Light"/>
              </a:rPr>
              <a:t>cenu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  <a:sym typeface="Roboto Light"/>
              </a:rPr>
              <a:t>kreditu</a:t>
            </a:r>
            <a:r>
              <a:rPr lang="en" sz="1300" b="1" dirty="0">
                <a:latin typeface="Roboto"/>
                <a:ea typeface="Roboto Light"/>
                <a:cs typeface="Roboto Light"/>
                <a:sym typeface="Roboto Light"/>
              </a:rPr>
              <a:t>. </a:t>
            </a:r>
            <a:endParaRPr lang="en-US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6695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err="1">
                <a:solidFill>
                  <a:schemeClr val="tx1"/>
                </a:solidFill>
              </a:rPr>
              <a:t>Přínosy</a:t>
            </a:r>
            <a:r>
              <a:rPr lang="en" dirty="0">
                <a:solidFill>
                  <a:schemeClr val="tx1"/>
                </a:solidFill>
              </a:rPr>
              <a:t> Onboarding </a:t>
            </a:r>
            <a:r>
              <a:rPr lang="en" dirty="0" err="1">
                <a:solidFill>
                  <a:schemeClr val="tx1"/>
                </a:solidFill>
              </a:rPr>
              <a:t>průzkumů</a:t>
            </a:r>
            <a:r>
              <a:rPr lang="e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691869" y="1131463"/>
            <a:ext cx="3033900" cy="10383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31%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zaměstnanců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"/>
              </a:rPr>
              <a:t>opustilo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"/>
              </a:rPr>
              <a:t>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práci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během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prvních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šesti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měsíců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a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hlavním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důvodem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byla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špatná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zkušenost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s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nástupem</a:t>
            </a:r>
            <a:endParaRPr lang="en" sz="1200" dirty="0" err="1">
              <a:latin typeface="Roboto Light"/>
              <a:ea typeface="Roboto Light"/>
              <a:cs typeface="Roboto Light"/>
              <a:sym typeface="Roboto Light"/>
            </a:endParaRPr>
          </a:p>
          <a:p>
            <a:pPr>
              <a:lnSpc>
                <a:spcPct val="115000"/>
              </a:lnSpc>
            </a:pPr>
            <a:endParaRPr lang="en">
              <a:latin typeface="Roboto Light"/>
              <a:ea typeface="Roboto Light"/>
              <a:cs typeface="Roboto Light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4854600" y="3291325"/>
            <a:ext cx="4058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474747"/>
                </a:solidFill>
                <a:latin typeface="Roboto Light"/>
                <a:ea typeface="Roboto Light"/>
                <a:cs typeface="Roboto Light"/>
                <a:sym typeface="Roboto Light"/>
              </a:rPr>
              <a:t>They impressed you, </a:t>
            </a:r>
            <a:endParaRPr sz="2000" dirty="0">
              <a:solidFill>
                <a:srgbClr val="474747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474747"/>
                </a:solidFill>
                <a:latin typeface="Roboto Light"/>
                <a:ea typeface="Roboto Light"/>
                <a:cs typeface="Roboto Light"/>
                <a:sym typeface="Roboto Light"/>
              </a:rPr>
              <a:t>now it is your turn.</a:t>
            </a:r>
            <a:endParaRPr sz="190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507" y="1336033"/>
            <a:ext cx="3136624" cy="176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/>
          <p:nvPr/>
        </p:nvSpPr>
        <p:spPr>
          <a:xfrm>
            <a:off x="691869" y="2315755"/>
            <a:ext cx="3033900" cy="979805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</a:pPr>
            <a:endParaRPr lang="en-US" sz="1300" dirty="0">
              <a:latin typeface="Roboto Light"/>
              <a:ea typeface="Roboto Light"/>
              <a:cs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Onboarding je 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nejčastějším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důvodem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dobrovolných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odchodů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lidí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z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firem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1200" dirty="0">
              <a:solidFill>
                <a:srgbClr val="3F3F3F"/>
              </a:solidFill>
              <a:latin typeface="Roboto Light"/>
              <a:ea typeface="Roboto Light"/>
              <a:cs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052" name="Picture 4" descr="Ceník Teamia">
            <a:extLst>
              <a:ext uri="{FF2B5EF4-FFF2-40B4-BE49-F238E27FC236}">
                <a16:creationId xmlns:a16="http://schemas.microsoft.com/office/drawing/2014/main" id="{95BBEBA3-87AF-950F-F848-4D287B77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" y="4772709"/>
            <a:ext cx="94497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76;p29">
            <a:extLst>
              <a:ext uri="{FF2B5EF4-FFF2-40B4-BE49-F238E27FC236}">
                <a16:creationId xmlns:a16="http://schemas.microsoft.com/office/drawing/2014/main" id="{E3B03996-175C-310B-1567-D33B6B0CD000}"/>
              </a:ext>
            </a:extLst>
          </p:cNvPr>
          <p:cNvSpPr/>
          <p:nvPr/>
        </p:nvSpPr>
        <p:spPr>
          <a:xfrm>
            <a:off x="691869" y="3453413"/>
            <a:ext cx="3033900" cy="1059922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</a:pPr>
            <a:endParaRPr lang="en-US" sz="1300" dirty="0">
              <a:latin typeface="Roboto Light"/>
              <a:ea typeface="Roboto Light"/>
              <a:cs typeface="Roboto Light"/>
            </a:endParaRPr>
          </a:p>
          <a:p>
            <a:endParaRPr lang="en" sz="1200" dirty="0">
              <a:solidFill>
                <a:srgbClr val="3F3F3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Zpětná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vazba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během</a:t>
            </a:r>
            <a:r>
              <a:rPr lang="en" sz="1200" dirty="0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 dirty="0" err="1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onboardingu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snižuje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fluktuaci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nováčků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díky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rychlé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identifikaci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problémů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 a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pocitu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,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že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jsou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jejich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názory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" sz="1200" b="1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vyslyšeny</a:t>
            </a:r>
            <a:r>
              <a:rPr lang="en" sz="1200" b="1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 Light"/>
              </a:rPr>
              <a:t> (Gallup).</a:t>
            </a:r>
            <a:endParaRPr lang="en" sz="1200" b="1" dirty="0">
              <a:solidFill>
                <a:srgbClr val="3F3F3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15000"/>
              </a:lnSpc>
            </a:pPr>
            <a:endParaRPr lang="en" sz="1300">
              <a:latin typeface="Roboto Light"/>
              <a:ea typeface="Roboto Light"/>
              <a:cs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Light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302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eník Teamia">
            <a:extLst>
              <a:ext uri="{FF2B5EF4-FFF2-40B4-BE49-F238E27FC236}">
                <a16:creationId xmlns:a16="http://schemas.microsoft.com/office/drawing/2014/main" id="{303ACCF3-BF3A-8401-2346-8DE8AB42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" y="4772709"/>
            <a:ext cx="94497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website">
            <a:extLst>
              <a:ext uri="{FF2B5EF4-FFF2-40B4-BE49-F238E27FC236}">
                <a16:creationId xmlns:a16="http://schemas.microsoft.com/office/drawing/2014/main" id="{35C6F598-CDA1-4E6B-E2C4-7B5F6F47A7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7"/>
          <a:stretch/>
        </p:blipFill>
        <p:spPr>
          <a:xfrm>
            <a:off x="397335" y="329896"/>
            <a:ext cx="8350088" cy="40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3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126DE55-C912-5D32-EAD0-111E6DEDC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427" y="1059707"/>
            <a:ext cx="5550567" cy="2813532"/>
          </a:xfrm>
          <a:prstGeom prst="rect">
            <a:avLst/>
          </a:prstGeom>
        </p:spPr>
      </p:pic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800"/>
            </a:pPr>
            <a:r>
              <a:rPr lang="en" sz="3600" b="1" i="0" u="none" strike="noStrike" cap="none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Připravená</a:t>
            </a:r>
            <a:r>
              <a:rPr lang="en" sz="3600" b="1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3600" b="1" i="0" u="none" strike="noStrike" cap="none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témata</a:t>
            </a:r>
            <a:endParaRPr lang="en" sz="3600" b="1" i="0" u="none" strike="noStrike" cap="none" dirty="0" err="1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398703" y="1362730"/>
            <a:ext cx="3033900" cy="7611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r>
              <a:rPr lang="en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5 </a:t>
            </a:r>
            <a:r>
              <a:rPr lang="en" sz="13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zpracovaných</a:t>
            </a:r>
            <a:r>
              <a:rPr lang="en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témat</a:t>
            </a:r>
            <a:r>
              <a:rPr lang="en" sz="13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300" dirty="0" err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mapující</a:t>
            </a:r>
            <a:r>
              <a:rPr lang="en" sz="13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pre-boarding a </a:t>
            </a:r>
            <a:r>
              <a:rPr lang="en" sz="1300" dirty="0" err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prvních</a:t>
            </a:r>
            <a:r>
              <a:rPr lang="en" sz="13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 </a:t>
            </a:r>
            <a:r>
              <a:rPr lang="en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3 </a:t>
            </a:r>
            <a:r>
              <a:rPr lang="en" sz="13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měsíců</a:t>
            </a:r>
            <a:r>
              <a:rPr lang="en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" sz="13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nováčka</a:t>
            </a:r>
            <a:r>
              <a:rPr lang="en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  </a:t>
            </a:r>
            <a:endParaRPr sz="1300" b="1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398703" y="2433805"/>
            <a:ext cx="3033900" cy="9531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solidFill>
                  <a:schemeClr val="dk1"/>
                </a:solidFill>
                <a:latin typeface="Roboto Light"/>
                <a:cs typeface="Roboto Light"/>
                <a:sym typeface="Roboto Light"/>
              </a:rPr>
              <a:t>Vytvořeno</a:t>
            </a:r>
            <a:r>
              <a:rPr lang="en-GB" sz="1300" dirty="0">
                <a:solidFill>
                  <a:schemeClr val="dk1"/>
                </a:solidFill>
                <a:latin typeface="Roboto Light"/>
                <a:cs typeface="Roboto Light"/>
                <a:sym typeface="Roboto Light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Roboto Light"/>
                <a:cs typeface="Roboto Light"/>
                <a:sym typeface="Roboto Light"/>
              </a:rPr>
              <a:t>týmem</a:t>
            </a:r>
            <a:r>
              <a:rPr lang="en-GB" sz="1300" dirty="0">
                <a:solidFill>
                  <a:schemeClr val="dk1"/>
                </a:solidFill>
                <a:latin typeface="Roboto Light"/>
                <a:cs typeface="Roboto Light"/>
                <a:sym typeface="Roboto Light"/>
              </a:rPr>
              <a:t> s </a:t>
            </a:r>
            <a:r>
              <a:rPr lang="en-GB" sz="1300" dirty="0" err="1">
                <a:solidFill>
                  <a:schemeClr val="dk1"/>
                </a:solidFill>
                <a:latin typeface="Roboto Light"/>
                <a:cs typeface="Roboto Light"/>
                <a:sym typeface="Roboto Light"/>
              </a:rPr>
              <a:t>backgroundem</a:t>
            </a:r>
            <a:r>
              <a:rPr lang="en-GB" sz="1300" dirty="0">
                <a:solidFill>
                  <a:schemeClr val="dk1"/>
                </a:solidFill>
                <a:latin typeface="Roboto Light"/>
                <a:cs typeface="Roboto Light"/>
                <a:sym typeface="Roboto Light"/>
              </a:rPr>
              <a:t> v </a:t>
            </a:r>
            <a:r>
              <a:rPr lang="en-GB" sz="13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metodologii</a:t>
            </a:r>
            <a:r>
              <a:rPr lang="en-GB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, </a:t>
            </a:r>
            <a:r>
              <a:rPr lang="en-GB" sz="13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psychologii</a:t>
            </a:r>
            <a:r>
              <a:rPr lang="en-GB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, </a:t>
            </a:r>
            <a:r>
              <a:rPr lang="en-GB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HR</a:t>
            </a:r>
            <a:r>
              <a:rPr lang="en-GB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br>
              <a:rPr lang="en-GB" sz="13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</a:br>
            <a:r>
              <a:rPr lang="en-GB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a </a:t>
            </a:r>
            <a:r>
              <a:rPr lang="en-GB" sz="13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copywritingu</a:t>
            </a:r>
            <a:r>
              <a:rPr lang="en-GB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.</a:t>
            </a:r>
          </a:p>
        </p:txBody>
      </p:sp>
      <p:pic>
        <p:nvPicPr>
          <p:cNvPr id="6" name="Picture 4" descr="Ceník Teamia">
            <a:extLst>
              <a:ext uri="{FF2B5EF4-FFF2-40B4-BE49-F238E27FC236}">
                <a16:creationId xmlns:a16="http://schemas.microsoft.com/office/drawing/2014/main" id="{2C49304D-5BF7-C2A0-0059-F4A81EC4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" y="4772709"/>
            <a:ext cx="94497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07D6B2F-DDA0-9E7D-326C-166C45D7ACA6}"/>
              </a:ext>
            </a:extLst>
          </p:cNvPr>
          <p:cNvGrpSpPr/>
          <p:nvPr/>
        </p:nvGrpSpPr>
        <p:grpSpPr>
          <a:xfrm>
            <a:off x="5450497" y="4126524"/>
            <a:ext cx="1465385" cy="548054"/>
            <a:chOff x="1918482" y="3933093"/>
            <a:chExt cx="1890208" cy="723900"/>
          </a:xfrm>
        </p:grpSpPr>
        <p:pic>
          <p:nvPicPr>
            <p:cNvPr id="4" name="Picture 3" descr="A blue rectangle with black border&#10;&#10;Description automatically generated">
              <a:extLst>
                <a:ext uri="{FF2B5EF4-FFF2-40B4-BE49-F238E27FC236}">
                  <a16:creationId xmlns:a16="http://schemas.microsoft.com/office/drawing/2014/main" id="{89523BF6-E736-B906-2416-F949C60A0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18482" y="3933093"/>
              <a:ext cx="1890208" cy="7239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BEE9BE-10D5-FFE9-610F-0E38F5281303}"/>
                </a:ext>
              </a:extLst>
            </p:cNvPr>
            <p:cNvSpPr txBox="1"/>
            <p:nvPr/>
          </p:nvSpPr>
          <p:spPr>
            <a:xfrm>
              <a:off x="2131035" y="4110403"/>
              <a:ext cx="1534257" cy="34554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B0F0"/>
                  </a:solidFill>
                  <a:latin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Obsah témat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972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en" sz="3600" b="1" i="0" u="none" strike="noStrike" cap="none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Propojení</a:t>
            </a:r>
            <a:r>
              <a:rPr lang="en" sz="3600" b="1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s </a:t>
            </a:r>
            <a:r>
              <a:rPr lang="en" sz="3600" b="1" i="0" u="none" strike="noStrike" cap="none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Teami</a:t>
            </a: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endParaRPr sz="3600" b="1" i="0" u="none" strike="noStrike" cap="none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4" descr="Ceník Teamia">
            <a:extLst>
              <a:ext uri="{FF2B5EF4-FFF2-40B4-BE49-F238E27FC236}">
                <a16:creationId xmlns:a16="http://schemas.microsoft.com/office/drawing/2014/main" id="{2C49304D-5BF7-C2A0-0059-F4A81EC4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" y="4772709"/>
            <a:ext cx="94497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22;p33">
            <a:extLst>
              <a:ext uri="{FF2B5EF4-FFF2-40B4-BE49-F238E27FC236}">
                <a16:creationId xmlns:a16="http://schemas.microsoft.com/office/drawing/2014/main" id="{EC642812-2D25-4B83-DD7C-AE700A4F8291}"/>
              </a:ext>
            </a:extLst>
          </p:cNvPr>
          <p:cNvSpPr/>
          <p:nvPr/>
        </p:nvSpPr>
        <p:spPr>
          <a:xfrm>
            <a:off x="314332" y="2287829"/>
            <a:ext cx="3197185" cy="989018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Poté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 se </a:t>
            </a:r>
            <a:r>
              <a:rPr lang="en-GB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automaticky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otevře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 v </a:t>
            </a:r>
            <a:r>
              <a:rPr lang="en-GB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dalším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okně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-GB" sz="12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před-vyplněný</a:t>
            </a:r>
            <a:r>
              <a:rPr lang="en-GB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-GB" sz="12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profil</a:t>
            </a:r>
            <a:r>
              <a:rPr lang="en-GB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-GB" sz="12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nováčka</a:t>
            </a:r>
            <a:r>
              <a:rPr lang="en-GB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 v </a:t>
            </a:r>
            <a:r>
              <a:rPr lang="en-GB" sz="12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Arnoldovi</a:t>
            </a:r>
            <a:r>
              <a:rPr lang="en-GB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, </a:t>
            </a:r>
            <a:r>
              <a:rPr lang="en-GB" sz="12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který</a:t>
            </a:r>
            <a:r>
              <a:rPr lang="en-GB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-GB" sz="12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může</a:t>
            </a:r>
            <a:r>
              <a:rPr lang="en-GB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 </a:t>
            </a:r>
            <a:r>
              <a:rPr lang="en-GB" sz="12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upravit</a:t>
            </a:r>
            <a:r>
              <a:rPr lang="en-GB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 a </a:t>
            </a:r>
            <a:r>
              <a:rPr lang="en-GB" sz="1200" b="1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nastavit</a:t>
            </a:r>
            <a:r>
              <a:rPr lang="en-GB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 Light"/>
              </a:rPr>
              <a:t> onboarding.</a:t>
            </a:r>
            <a:endParaRPr lang="en-US" sz="1200">
              <a:solidFill>
                <a:schemeClr val="dk1"/>
              </a:solidFill>
            </a:endParaRPr>
          </a:p>
        </p:txBody>
      </p:sp>
      <p:sp>
        <p:nvSpPr>
          <p:cNvPr id="17" name="Google Shape;222;p33">
            <a:extLst>
              <a:ext uri="{FF2B5EF4-FFF2-40B4-BE49-F238E27FC236}">
                <a16:creationId xmlns:a16="http://schemas.microsoft.com/office/drawing/2014/main" id="{B93950E9-7D30-5924-AE5D-E5D8FD39ECE4}"/>
              </a:ext>
            </a:extLst>
          </p:cNvPr>
          <p:cNvSpPr/>
          <p:nvPr/>
        </p:nvSpPr>
        <p:spPr>
          <a:xfrm>
            <a:off x="314332" y="1283076"/>
            <a:ext cx="3197185" cy="72179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U </a:t>
            </a:r>
            <a:r>
              <a:rPr lang="en-GB" sz="1200" err="1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sekce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 </a:t>
            </a:r>
            <a:r>
              <a:rPr lang="en-GB" sz="1200" b="1" err="1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Nástup</a:t>
            </a:r>
            <a:r>
              <a:rPr lang="en-GB" sz="1200" b="1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 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je </a:t>
            </a:r>
            <a:r>
              <a:rPr lang="en-GB" sz="1200" err="1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tlačítko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 </a:t>
            </a:r>
            <a:r>
              <a:rPr lang="en-GB" sz="1200" b="1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"</a:t>
            </a:r>
            <a:r>
              <a:rPr lang="en-GB" sz="1200" b="1" err="1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Naplánovat</a:t>
            </a:r>
            <a:r>
              <a:rPr lang="en-GB" sz="1200" b="1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 onboarding"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. </a:t>
            </a:r>
            <a:endParaRPr lang="en-GB" sz="1200" dirty="0">
              <a:solidFill>
                <a:schemeClr val="dk1"/>
              </a:solidFill>
              <a:latin typeface="Roboto"/>
              <a:ea typeface="Roboto"/>
              <a:cs typeface="Roboto Light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26B0F0D-4B84-8CB8-3656-C0CBD2087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01" y="1192433"/>
            <a:ext cx="4535188" cy="3368878"/>
          </a:xfrm>
          <a:prstGeom prst="rect">
            <a:avLst/>
          </a:prstGeom>
        </p:spPr>
      </p:pic>
      <p:sp>
        <p:nvSpPr>
          <p:cNvPr id="3" name="Google Shape;222;p33">
            <a:extLst>
              <a:ext uri="{FF2B5EF4-FFF2-40B4-BE49-F238E27FC236}">
                <a16:creationId xmlns:a16="http://schemas.microsoft.com/office/drawing/2014/main" id="{30162C4F-0031-BA24-B927-DA6271BAC4CB}"/>
              </a:ext>
            </a:extLst>
          </p:cNvPr>
          <p:cNvSpPr/>
          <p:nvPr/>
        </p:nvSpPr>
        <p:spPr>
          <a:xfrm>
            <a:off x="314331" y="3515800"/>
            <a:ext cx="3197185" cy="72179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200" dirty="0" err="1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Naplánování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onboardingových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průzkumů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na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nováčka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zabere</a:t>
            </a:r>
            <a:r>
              <a:rPr lang="en-GB" sz="1200" b="1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půl</a:t>
            </a:r>
            <a:r>
              <a:rPr lang="en-GB" sz="1200" b="1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minuty</a:t>
            </a:r>
            <a:r>
              <a:rPr lang="en-GB" sz="1200" b="1" dirty="0">
                <a:solidFill>
                  <a:schemeClr val="dk1"/>
                </a:solidFill>
                <a:latin typeface="Roboto"/>
                <a:ea typeface="Roboto"/>
                <a:cs typeface="Roboto Light"/>
                <a:sym typeface="Roboto Light"/>
              </a:rPr>
              <a:t>.</a:t>
            </a:r>
            <a:endParaRPr lang="en-US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4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Propojení</a:t>
            </a: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přes</a:t>
            </a: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API s HR </a:t>
            </a: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systémy</a:t>
            </a:r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6" name="Picture 4" descr="Ceník Teamia">
            <a:extLst>
              <a:ext uri="{FF2B5EF4-FFF2-40B4-BE49-F238E27FC236}">
                <a16:creationId xmlns:a16="http://schemas.microsoft.com/office/drawing/2014/main" id="{2C49304D-5BF7-C2A0-0059-F4A81EC4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" y="4772709"/>
            <a:ext cx="94497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22;p33">
            <a:extLst>
              <a:ext uri="{FF2B5EF4-FFF2-40B4-BE49-F238E27FC236}">
                <a16:creationId xmlns:a16="http://schemas.microsoft.com/office/drawing/2014/main" id="{EC642812-2D25-4B83-DD7C-AE700A4F8291}"/>
              </a:ext>
            </a:extLst>
          </p:cNvPr>
          <p:cNvSpPr/>
          <p:nvPr/>
        </p:nvSpPr>
        <p:spPr>
          <a:xfrm>
            <a:off x="314332" y="2287829"/>
            <a:ext cx="3197185" cy="1105255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GB" sz="1200" b="1" dirty="0">
              <a:solidFill>
                <a:schemeClr val="dk1"/>
              </a:solidFill>
              <a:ea typeface="Roboto"/>
            </a:endParaRPr>
          </a:p>
          <a:p>
            <a:endParaRPr lang="en-GB" sz="1200" b="1" dirty="0">
              <a:solidFill>
                <a:schemeClr val="dk1"/>
              </a:solidFill>
              <a:ea typeface="Roboto"/>
            </a:endParaRPr>
          </a:p>
          <a:p>
            <a:r>
              <a:rPr lang="en-GB" sz="1200" b="1" err="1">
                <a:solidFill>
                  <a:schemeClr val="dk1"/>
                </a:solidFill>
                <a:ea typeface="Roboto"/>
                <a:sym typeface="Roboto Light"/>
              </a:rPr>
              <a:t>Automaticky</a:t>
            </a:r>
            <a:r>
              <a:rPr lang="en-GB" sz="1200" b="1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b="1" err="1">
                <a:solidFill>
                  <a:schemeClr val="dk1"/>
                </a:solidFill>
                <a:ea typeface="Roboto"/>
                <a:sym typeface="Roboto Light"/>
              </a:rPr>
              <a:t>identifikuje</a:t>
            </a:r>
            <a:r>
              <a:rPr lang="en-GB" sz="1200" b="1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b="1" err="1">
                <a:solidFill>
                  <a:schemeClr val="dk1"/>
                </a:solidFill>
                <a:ea typeface="Roboto"/>
                <a:sym typeface="Roboto Light"/>
              </a:rPr>
              <a:t>nové</a:t>
            </a:r>
            <a:r>
              <a:rPr lang="en-GB" sz="1200" b="1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b="1" err="1">
                <a:solidFill>
                  <a:schemeClr val="dk1"/>
                </a:solidFill>
                <a:ea typeface="Roboto"/>
                <a:sym typeface="Roboto Light"/>
              </a:rPr>
              <a:t>zaměstnance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, </a:t>
            </a:r>
            <a:r>
              <a:rPr lang="en-GB" sz="1200" err="1">
                <a:solidFill>
                  <a:schemeClr val="dk1"/>
                </a:solidFill>
                <a:ea typeface="Roboto"/>
                <a:sym typeface="Roboto Light"/>
              </a:rPr>
              <a:t>přidá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je do </a:t>
            </a:r>
            <a:r>
              <a:rPr lang="en-GB" sz="1200" err="1">
                <a:solidFill>
                  <a:schemeClr val="dk1"/>
                </a:solidFill>
                <a:ea typeface="Roboto"/>
                <a:sym typeface="Roboto Light"/>
              </a:rPr>
              <a:t>administrace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a </a:t>
            </a:r>
            <a:r>
              <a:rPr lang="en-GB" sz="1200" err="1">
                <a:solidFill>
                  <a:schemeClr val="dk1"/>
                </a:solidFill>
                <a:ea typeface="Roboto"/>
                <a:sym typeface="Roboto Light"/>
              </a:rPr>
              <a:t>naplánuje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err="1">
                <a:solidFill>
                  <a:schemeClr val="dk1"/>
                </a:solidFill>
                <a:ea typeface="Roboto"/>
                <a:sym typeface="Roboto Light"/>
              </a:rPr>
              <a:t>průzkumy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err="1">
                <a:solidFill>
                  <a:schemeClr val="dk1"/>
                </a:solidFill>
                <a:ea typeface="Roboto"/>
                <a:sym typeface="Roboto Light"/>
              </a:rPr>
              <a:t>na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err="1">
                <a:solidFill>
                  <a:schemeClr val="dk1"/>
                </a:solidFill>
                <a:ea typeface="Roboto"/>
                <a:sym typeface="Roboto Light"/>
              </a:rPr>
              <a:t>základě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err="1">
                <a:solidFill>
                  <a:schemeClr val="dk1"/>
                </a:solidFill>
                <a:ea typeface="Roboto"/>
                <a:sym typeface="Roboto Light"/>
              </a:rPr>
              <a:t>jejich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err="1">
                <a:solidFill>
                  <a:schemeClr val="dk1"/>
                </a:solidFill>
                <a:ea typeface="Roboto"/>
                <a:sym typeface="Roboto Light"/>
              </a:rPr>
              <a:t>prvního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err="1">
                <a:solidFill>
                  <a:schemeClr val="dk1"/>
                </a:solidFill>
                <a:ea typeface="Roboto"/>
                <a:sym typeface="Roboto Light"/>
              </a:rPr>
              <a:t>pracovního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err="1">
                <a:solidFill>
                  <a:schemeClr val="dk1"/>
                </a:solidFill>
                <a:ea typeface="Roboto"/>
                <a:sym typeface="Roboto Light"/>
              </a:rPr>
              <a:t>dne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.</a:t>
            </a:r>
            <a:endParaRPr lang="en-US" sz="1200">
              <a:solidFill>
                <a:schemeClr val="dk1"/>
              </a:solidFill>
              <a:ea typeface="Roboto"/>
            </a:endParaRPr>
          </a:p>
          <a:p>
            <a:pPr marL="285750" indent="-285750">
              <a:buChar char="•"/>
            </a:pPr>
            <a:endParaRPr lang="en-US">
              <a:sym typeface="Roboto Light"/>
            </a:endParaRPr>
          </a:p>
          <a:p>
            <a:endParaRPr lang="en-GB" sz="12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7" name="Google Shape;222;p33">
            <a:extLst>
              <a:ext uri="{FF2B5EF4-FFF2-40B4-BE49-F238E27FC236}">
                <a16:creationId xmlns:a16="http://schemas.microsoft.com/office/drawing/2014/main" id="{B93950E9-7D30-5924-AE5D-E5D8FD39ECE4}"/>
              </a:ext>
            </a:extLst>
          </p:cNvPr>
          <p:cNvSpPr/>
          <p:nvPr/>
        </p:nvSpPr>
        <p:spPr>
          <a:xfrm>
            <a:off x="314332" y="1283076"/>
            <a:ext cx="3197185" cy="72179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200" b="1" dirty="0">
                <a:solidFill>
                  <a:schemeClr val="dk1"/>
                </a:solidFill>
                <a:ea typeface="Roboto"/>
                <a:sym typeface="Roboto Light"/>
              </a:rPr>
              <a:t>Arnold se </a:t>
            </a:r>
            <a:r>
              <a:rPr lang="en-GB" sz="1200" b="1" dirty="0" err="1">
                <a:solidFill>
                  <a:schemeClr val="dk1"/>
                </a:solidFill>
                <a:ea typeface="Roboto"/>
                <a:sym typeface="Roboto Light"/>
              </a:rPr>
              <a:t>snadno</a:t>
            </a:r>
            <a:r>
              <a:rPr lang="en-GB" sz="1200" b="1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ea typeface="Roboto"/>
                <a:sym typeface="Roboto Light"/>
              </a:rPr>
              <a:t>propojí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s </a:t>
            </a:r>
            <a:r>
              <a:rPr lang="en-GB" sz="1200" dirty="0" err="1">
                <a:solidFill>
                  <a:schemeClr val="dk1"/>
                </a:solidFill>
                <a:ea typeface="Roboto"/>
                <a:sym typeface="Roboto Light"/>
              </a:rPr>
              <a:t>vaším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HR </a:t>
            </a:r>
            <a:r>
              <a:rPr lang="en-GB" sz="1200" dirty="0" err="1">
                <a:solidFill>
                  <a:schemeClr val="dk1"/>
                </a:solidFill>
                <a:ea typeface="Roboto"/>
                <a:sym typeface="Roboto Light"/>
              </a:rPr>
              <a:t>systémem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dirty="0" err="1">
                <a:solidFill>
                  <a:schemeClr val="dk1"/>
                </a:solidFill>
                <a:ea typeface="Roboto"/>
                <a:sym typeface="Roboto Light"/>
              </a:rPr>
              <a:t>přes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API.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" name="Google Shape;222;p33">
            <a:extLst>
              <a:ext uri="{FF2B5EF4-FFF2-40B4-BE49-F238E27FC236}">
                <a16:creationId xmlns:a16="http://schemas.microsoft.com/office/drawing/2014/main" id="{30162C4F-0031-BA24-B927-DA6271BAC4CB}"/>
              </a:ext>
            </a:extLst>
          </p:cNvPr>
          <p:cNvSpPr/>
          <p:nvPr/>
        </p:nvSpPr>
        <p:spPr>
          <a:xfrm>
            <a:off x="314331" y="3544859"/>
            <a:ext cx="3197185" cy="75085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GB" sz="1200" b="1" dirty="0">
              <a:solidFill>
                <a:schemeClr val="dk1"/>
              </a:solidFill>
              <a:ea typeface="Roboto"/>
              <a:sym typeface="Roboto Light"/>
            </a:endParaRPr>
          </a:p>
          <a:p>
            <a:r>
              <a:rPr lang="en-GB" sz="1200" b="1" dirty="0">
                <a:solidFill>
                  <a:schemeClr val="dk1"/>
                </a:solidFill>
                <a:ea typeface="Roboto"/>
                <a:sym typeface="Roboto Light"/>
              </a:rPr>
              <a:t>HR se </a:t>
            </a:r>
            <a:r>
              <a:rPr lang="en-GB" sz="1200" b="1" dirty="0" err="1">
                <a:solidFill>
                  <a:schemeClr val="dk1"/>
                </a:solidFill>
                <a:ea typeface="Roboto"/>
                <a:sym typeface="Roboto Light"/>
              </a:rPr>
              <a:t>tak</a:t>
            </a:r>
            <a:r>
              <a:rPr lang="en-GB" sz="1200" b="1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ea typeface="Roboto"/>
                <a:sym typeface="Roboto Light"/>
              </a:rPr>
              <a:t>může</a:t>
            </a:r>
            <a:r>
              <a:rPr lang="en-GB" sz="1200" b="1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ea typeface="Roboto"/>
                <a:sym typeface="Roboto Light"/>
              </a:rPr>
              <a:t>plně</a:t>
            </a:r>
            <a:r>
              <a:rPr lang="en-GB" sz="1200" b="1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ea typeface="Roboto"/>
                <a:sym typeface="Roboto Light"/>
              </a:rPr>
              <a:t>soustředit</a:t>
            </a:r>
            <a:r>
              <a:rPr lang="en-GB" sz="1200" b="1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ea typeface="Roboto"/>
                <a:sym typeface="Roboto Light"/>
              </a:rPr>
              <a:t>na</a:t>
            </a:r>
            <a:r>
              <a:rPr lang="en-GB" sz="1200" b="1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ea typeface="Roboto"/>
                <a:sym typeface="Roboto Light"/>
              </a:rPr>
              <a:t>práci</a:t>
            </a:r>
            <a:r>
              <a:rPr lang="en-GB" sz="1200" b="1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br>
              <a:rPr lang="en-GB" sz="1200" b="1" dirty="0">
                <a:ea typeface="Roboto"/>
              </a:rPr>
            </a:br>
            <a:r>
              <a:rPr lang="en-GB" sz="1200" b="1" dirty="0">
                <a:solidFill>
                  <a:schemeClr val="dk1"/>
                </a:solidFill>
                <a:ea typeface="Roboto"/>
                <a:sym typeface="Roboto Light"/>
              </a:rPr>
              <a:t>s </a:t>
            </a:r>
            <a:r>
              <a:rPr lang="en-GB" sz="1200" b="1" dirty="0" err="1">
                <a:solidFill>
                  <a:schemeClr val="dk1"/>
                </a:solidFill>
                <a:ea typeface="Roboto"/>
                <a:sym typeface="Roboto Light"/>
              </a:rPr>
              <a:t>výsledky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, </a:t>
            </a:r>
            <a:r>
              <a:rPr lang="en-GB" sz="1200" dirty="0" err="1">
                <a:solidFill>
                  <a:schemeClr val="dk1"/>
                </a:solidFill>
                <a:ea typeface="Roboto"/>
                <a:sym typeface="Roboto Light"/>
              </a:rPr>
              <a:t>místo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aby </a:t>
            </a:r>
            <a:r>
              <a:rPr lang="en-GB" sz="1200" dirty="0" err="1">
                <a:solidFill>
                  <a:schemeClr val="dk1"/>
                </a:solidFill>
                <a:ea typeface="Roboto"/>
                <a:sym typeface="Roboto Light"/>
              </a:rPr>
              <a:t>řešilo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 </a:t>
            </a:r>
            <a:r>
              <a:rPr lang="en-GB" sz="1200" dirty="0" err="1">
                <a:solidFill>
                  <a:schemeClr val="dk1"/>
                </a:solidFill>
                <a:ea typeface="Roboto"/>
                <a:sym typeface="Roboto Light"/>
              </a:rPr>
              <a:t>administrativu</a:t>
            </a:r>
            <a:r>
              <a:rPr lang="en-GB" sz="1200" dirty="0">
                <a:solidFill>
                  <a:schemeClr val="dk1"/>
                </a:solidFill>
                <a:ea typeface="Roboto"/>
                <a:sym typeface="Roboto Light"/>
              </a:rPr>
              <a:t>.</a:t>
            </a:r>
            <a:endParaRPr lang="en-US">
              <a:solidFill>
                <a:schemeClr val="dk1"/>
              </a:solidFill>
              <a:ea typeface="Roboto"/>
            </a:endParaRPr>
          </a:p>
          <a:p>
            <a:endParaRPr lang="en-GB" sz="1200" dirty="0">
              <a:solidFill>
                <a:schemeClr val="dk1"/>
              </a:solidFill>
              <a:latin typeface="Roboto"/>
              <a:ea typeface="Roboto"/>
              <a:cs typeface="Roboto Light"/>
            </a:endParaRPr>
          </a:p>
        </p:txBody>
      </p:sp>
      <p:pic>
        <p:nvPicPr>
          <p:cNvPr id="9" name="Picture 8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B200653F-BE98-3772-5685-0E66052A87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45" t="7720" r="-191" b="12516"/>
          <a:stretch/>
        </p:blipFill>
        <p:spPr>
          <a:xfrm>
            <a:off x="4738002" y="1817654"/>
            <a:ext cx="3801321" cy="1590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67AC23-17C2-5771-966F-0735B8913C51}"/>
              </a:ext>
            </a:extLst>
          </p:cNvPr>
          <p:cNvSpPr txBox="1"/>
          <p:nvPr/>
        </p:nvSpPr>
        <p:spPr>
          <a:xfrm>
            <a:off x="4739368" y="3542639"/>
            <a:ext cx="371281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err="1">
                <a:latin typeface="Roboto Light"/>
              </a:rPr>
              <a:t>Přes</a:t>
            </a:r>
            <a:r>
              <a:rPr lang="en-US" sz="1200" dirty="0">
                <a:latin typeface="Roboto Light"/>
              </a:rPr>
              <a:t> API se </a:t>
            </a:r>
            <a:r>
              <a:rPr lang="en-US" sz="1200" err="1">
                <a:latin typeface="Roboto Light"/>
              </a:rPr>
              <a:t>posílá</a:t>
            </a:r>
            <a:r>
              <a:rPr lang="en-US" sz="1200" dirty="0">
                <a:latin typeface="Roboto Light"/>
              </a:rPr>
              <a:t> do </a:t>
            </a:r>
            <a:r>
              <a:rPr lang="en-US" sz="1200" err="1">
                <a:latin typeface="Roboto Light"/>
              </a:rPr>
              <a:t>administrace</a:t>
            </a:r>
            <a:r>
              <a:rPr lang="en-US" sz="1200" dirty="0">
                <a:latin typeface="Roboto Light"/>
              </a:rPr>
              <a:t> Arnolda </a:t>
            </a:r>
            <a:r>
              <a:rPr lang="en-US" sz="1200" err="1">
                <a:latin typeface="Roboto Light"/>
              </a:rPr>
              <a:t>Jméno</a:t>
            </a:r>
            <a:r>
              <a:rPr lang="en-US" sz="1200" dirty="0">
                <a:latin typeface="Roboto Light"/>
              </a:rPr>
              <a:t>, </a:t>
            </a:r>
            <a:r>
              <a:rPr lang="en-US" sz="1200" err="1">
                <a:latin typeface="Roboto Light"/>
              </a:rPr>
              <a:t>Příjmení</a:t>
            </a:r>
            <a:r>
              <a:rPr lang="en-US" sz="1200" dirty="0">
                <a:latin typeface="Roboto Light"/>
              </a:rPr>
              <a:t>, Email / Tel. </a:t>
            </a:r>
            <a:r>
              <a:rPr lang="en-US" sz="1200" err="1">
                <a:latin typeface="Roboto Light"/>
              </a:rPr>
              <a:t>Číslo</a:t>
            </a:r>
            <a:r>
              <a:rPr lang="en-US" sz="1200" dirty="0">
                <a:latin typeface="Roboto Light"/>
              </a:rPr>
              <a:t>, </a:t>
            </a:r>
            <a:r>
              <a:rPr lang="en-US" sz="1200" err="1">
                <a:latin typeface="Roboto Light"/>
              </a:rPr>
              <a:t>Tým</a:t>
            </a:r>
            <a:r>
              <a:rPr lang="en-US" sz="1200" dirty="0">
                <a:latin typeface="Roboto Light"/>
              </a:rPr>
              <a:t> a </a:t>
            </a:r>
            <a:r>
              <a:rPr lang="en-US" sz="1200" err="1">
                <a:latin typeface="Roboto Light"/>
              </a:rPr>
              <a:t>Začátek</a:t>
            </a:r>
            <a:r>
              <a:rPr lang="en-US" sz="1200" dirty="0">
                <a:latin typeface="Roboto Light"/>
              </a:rPr>
              <a:t> </a:t>
            </a:r>
            <a:r>
              <a:rPr lang="en-US" sz="1200" err="1">
                <a:latin typeface="Roboto Light"/>
              </a:rPr>
              <a:t>úvazku</a:t>
            </a:r>
            <a:r>
              <a:rPr lang="en-US" sz="1200" dirty="0">
                <a:latin typeface="Roboto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35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800"/>
            </a:pP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Krátké</a:t>
            </a: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konverzace</a:t>
            </a: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s </a:t>
            </a: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Arnoldem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5"/>
          <p:cNvSpPr/>
          <p:nvPr/>
        </p:nvSpPr>
        <p:spPr>
          <a:xfrm>
            <a:off x="697425" y="1507436"/>
            <a:ext cx="3483600" cy="840216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Arnold </a:t>
            </a:r>
            <a:r>
              <a:rPr lang="en-GB" err="1">
                <a:latin typeface="Roboto Light"/>
                <a:ea typeface="Roboto Light"/>
                <a:cs typeface="Roboto Light"/>
                <a:sym typeface="Roboto Light"/>
              </a:rPr>
              <a:t>vede</a:t>
            </a: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 s </a:t>
            </a:r>
            <a:r>
              <a:rPr lang="en-GB" err="1">
                <a:latin typeface="Roboto Light"/>
                <a:ea typeface="Roboto Light"/>
                <a:cs typeface="Roboto Light"/>
                <a:sym typeface="Roboto Light"/>
              </a:rPr>
              <a:t>nováčky</a:t>
            </a: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GB" b="1" err="1">
                <a:latin typeface="Roboto"/>
                <a:ea typeface="Roboto"/>
                <a:cs typeface="Roboto"/>
                <a:sym typeface="Roboto"/>
              </a:rPr>
              <a:t>krátkou</a:t>
            </a: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GB" b="1" err="1">
                <a:latin typeface="Roboto"/>
                <a:ea typeface="Roboto"/>
                <a:cs typeface="Roboto"/>
                <a:sym typeface="Roboto"/>
              </a:rPr>
              <a:t>konverzaci</a:t>
            </a: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 (max. 5 min.), </a:t>
            </a:r>
            <a:r>
              <a:rPr lang="en-GB" err="1">
                <a:latin typeface="Roboto Light"/>
                <a:ea typeface="Roboto Light"/>
                <a:cs typeface="Roboto Light"/>
                <a:sym typeface="Roboto Light"/>
              </a:rPr>
              <a:t>která</a:t>
            </a: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GB" err="1">
                <a:latin typeface="Roboto Light"/>
                <a:ea typeface="Roboto Light"/>
                <a:cs typeface="Roboto Light"/>
                <a:sym typeface="Roboto Light"/>
              </a:rPr>
              <a:t>lidi</a:t>
            </a: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GB" err="1">
                <a:latin typeface="Roboto Light"/>
                <a:ea typeface="Roboto Light"/>
                <a:cs typeface="Roboto Light"/>
                <a:sym typeface="Roboto Light"/>
              </a:rPr>
              <a:t>baví</a:t>
            </a: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 a </a:t>
            </a:r>
            <a:r>
              <a:rPr lang="en-GB" err="1">
                <a:latin typeface="Roboto Light"/>
                <a:ea typeface="Roboto Light"/>
                <a:cs typeface="Roboto Light"/>
                <a:sym typeface="Roboto Light"/>
              </a:rPr>
              <a:t>má</a:t>
            </a: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 v </a:t>
            </a:r>
            <a:r>
              <a:rPr lang="en-GB" err="1">
                <a:latin typeface="Roboto Light"/>
                <a:ea typeface="Roboto Light"/>
                <a:cs typeface="Roboto Light"/>
                <a:sym typeface="Roboto Light"/>
              </a:rPr>
              <a:t>průměru</a:t>
            </a:r>
            <a:r>
              <a:rPr lang="en-GB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GB" b="1">
                <a:latin typeface="Roboto"/>
                <a:ea typeface="Roboto"/>
                <a:cs typeface="Roboto"/>
                <a:sym typeface="Roboto"/>
              </a:rPr>
              <a:t>70% </a:t>
            </a:r>
            <a:r>
              <a:rPr lang="en-GB" b="1" err="1">
                <a:latin typeface="Roboto"/>
                <a:ea typeface="Roboto"/>
                <a:cs typeface="Roboto"/>
                <a:sym typeface="Roboto"/>
              </a:rPr>
              <a:t>návratnost</a:t>
            </a:r>
            <a:r>
              <a:rPr lang="en-GB" b="1"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42" name="Google Shape;242;p35"/>
          <p:cNvSpPr/>
          <p:nvPr/>
        </p:nvSpPr>
        <p:spPr>
          <a:xfrm>
            <a:off x="697425" y="2981242"/>
            <a:ext cx="3483600" cy="844487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Arnold </a:t>
            </a:r>
            <a:r>
              <a:rPr lang="en" err="1">
                <a:latin typeface="Roboto Light"/>
                <a:ea typeface="Roboto Light"/>
                <a:cs typeface="Roboto Light"/>
                <a:sym typeface="Roboto Light"/>
              </a:rPr>
              <a:t>přijde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err="1">
                <a:latin typeface="Roboto Light"/>
                <a:ea typeface="Roboto Light"/>
                <a:cs typeface="Roboto Light"/>
                <a:sym typeface="Roboto Light"/>
              </a:rPr>
              <a:t>nováčkům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err="1">
                <a:latin typeface="Roboto Light"/>
                <a:ea typeface="Roboto Light"/>
                <a:cs typeface="Roboto Light"/>
                <a:sym typeface="Roboto Light"/>
              </a:rPr>
              <a:t>na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email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a </a:t>
            </a:r>
            <a:r>
              <a:rPr lang="en" err="1">
                <a:latin typeface="Roboto Light"/>
                <a:ea typeface="Roboto Light"/>
                <a:cs typeface="Roboto Light"/>
                <a:sym typeface="Roboto Light"/>
              </a:rPr>
              <a:t>nebo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b="1" err="1">
                <a:latin typeface="Roboto"/>
                <a:ea typeface="Roboto"/>
                <a:cs typeface="Roboto"/>
                <a:sym typeface="Roboto"/>
              </a:rPr>
              <a:t>smskou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(pro </a:t>
            </a:r>
            <a:r>
              <a:rPr lang="en" err="1">
                <a:latin typeface="Roboto"/>
                <a:ea typeface="Roboto"/>
                <a:cs typeface="Roboto"/>
                <a:sym typeface="Roboto"/>
              </a:rPr>
              <a:t>zaměstnance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bez </a:t>
            </a:r>
            <a:r>
              <a:rPr lang="en" err="1">
                <a:latin typeface="Roboto"/>
                <a:ea typeface="Roboto"/>
                <a:cs typeface="Roboto"/>
                <a:sym typeface="Roboto"/>
              </a:rPr>
              <a:t>firemního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err="1">
                <a:latin typeface="Roboto"/>
                <a:ea typeface="Roboto"/>
                <a:cs typeface="Roboto"/>
                <a:sym typeface="Roboto"/>
              </a:rPr>
              <a:t>emailu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4" descr="Ceník Teamia">
            <a:extLst>
              <a:ext uri="{FF2B5EF4-FFF2-40B4-BE49-F238E27FC236}">
                <a16:creationId xmlns:a16="http://schemas.microsoft.com/office/drawing/2014/main" id="{C0235AC6-DB2F-9D1B-7955-09A305697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" y="4772709"/>
            <a:ext cx="94497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378A08-A4F6-7808-0814-FF0A984B3C16}"/>
              </a:ext>
            </a:extLst>
          </p:cNvPr>
          <p:cNvSpPr txBox="1"/>
          <p:nvPr/>
        </p:nvSpPr>
        <p:spPr>
          <a:xfrm>
            <a:off x="6551280" y="4454263"/>
            <a:ext cx="118943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solidFill>
                  <a:srgbClr val="00B0F0"/>
                </a:solidFill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Ukázka reportu</a:t>
            </a:r>
            <a:endParaRPr lang="en-US" sz="1100" b="1">
              <a:solidFill>
                <a:srgbClr val="00B0F0"/>
              </a:solidFill>
              <a:latin typeface="Robot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1DF2D8-8875-E4EC-5C09-3CF936071954}"/>
              </a:ext>
            </a:extLst>
          </p:cNvPr>
          <p:cNvGrpSpPr/>
          <p:nvPr/>
        </p:nvGrpSpPr>
        <p:grpSpPr>
          <a:xfrm>
            <a:off x="6014291" y="4320024"/>
            <a:ext cx="2130668" cy="590829"/>
            <a:chOff x="1731352" y="3933093"/>
            <a:chExt cx="2190750" cy="723900"/>
          </a:xfrm>
        </p:grpSpPr>
        <p:pic>
          <p:nvPicPr>
            <p:cNvPr id="6" name="Picture 5" descr="A blue rectangle with black border&#10;&#10;Description automatically generated">
              <a:extLst>
                <a:ext uri="{FF2B5EF4-FFF2-40B4-BE49-F238E27FC236}">
                  <a16:creationId xmlns:a16="http://schemas.microsoft.com/office/drawing/2014/main" id="{192C0520-24A3-5676-8670-4076857DE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1352" y="3933093"/>
              <a:ext cx="2190750" cy="7239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6B4CB4-F68F-3484-586E-55033A6AE6E9}"/>
                </a:ext>
              </a:extLst>
            </p:cNvPr>
            <p:cNvSpPr txBox="1"/>
            <p:nvPr/>
          </p:nvSpPr>
          <p:spPr>
            <a:xfrm>
              <a:off x="1910150" y="4128235"/>
              <a:ext cx="1829128" cy="31110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b="1" u="sng" dirty="0">
                  <a:solidFill>
                    <a:srgbClr val="00B0F0"/>
                  </a:solidFill>
                  <a:latin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Poslat si na sebe průzkum</a:t>
              </a:r>
              <a:endParaRPr lang="en-US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C53E7F04-4A03-4F10-DCA1-AEBF20DF1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1400" y="955525"/>
            <a:ext cx="2846700" cy="3277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800"/>
            </a:pP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Akceschopné</a:t>
            </a: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výsledky</a:t>
            </a:r>
            <a:endParaRPr sz="3600" b="1" i="0" u="none" strike="noStrike" cap="none" dirty="0" err="1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36"/>
          <p:cNvSpPr/>
          <p:nvPr/>
        </p:nvSpPr>
        <p:spPr>
          <a:xfrm>
            <a:off x="457200" y="1063375"/>
            <a:ext cx="3033900" cy="762300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Roboto Light"/>
                <a:ea typeface="Roboto Light"/>
                <a:cs typeface="Roboto Light"/>
                <a:sym typeface="Roboto Light"/>
              </a:rPr>
              <a:t>Chytré reporty Vám ukážou, jak dobře </a:t>
            </a:r>
            <a:r>
              <a:rPr lang="en" sz="1300" b="1">
                <a:latin typeface="Roboto"/>
                <a:ea typeface="Roboto"/>
                <a:cs typeface="Roboto"/>
                <a:sym typeface="Roboto"/>
              </a:rPr>
              <a:t>fungují jednotlivé fáze procesu</a:t>
            </a:r>
            <a:endParaRPr sz="13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457200" y="2124151"/>
            <a:ext cx="3033900" cy="10035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Light"/>
                <a:ea typeface="Roboto Light"/>
                <a:cs typeface="Roboto Light"/>
                <a:sym typeface="Roboto Light"/>
              </a:rPr>
              <a:t>U každého nováčka vidíte detailní </a:t>
            </a:r>
            <a:r>
              <a:rPr lang="en" sz="1300" b="1">
                <a:latin typeface="Roboto"/>
                <a:ea typeface="Roboto"/>
                <a:cs typeface="Roboto"/>
                <a:sym typeface="Roboto"/>
              </a:rPr>
              <a:t>přehled k průběhu jeho adaptace a průběžné spokojenosti</a:t>
            </a:r>
            <a:r>
              <a:rPr lang="en" sz="1300"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457200" y="3421495"/>
            <a:ext cx="3033900" cy="763525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err="1">
                <a:latin typeface="Roboto Light"/>
                <a:ea typeface="Roboto Light"/>
                <a:cs typeface="Roboto Light"/>
                <a:sym typeface="Roboto Light"/>
              </a:rPr>
              <a:t>Manažeři</a:t>
            </a:r>
            <a:r>
              <a:rPr lang="en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300" err="1">
                <a:latin typeface="Roboto Light"/>
                <a:ea typeface="Roboto Light"/>
                <a:cs typeface="Roboto Light"/>
                <a:sym typeface="Roboto Light"/>
              </a:rPr>
              <a:t>dostávají</a:t>
            </a:r>
            <a:r>
              <a:rPr lang="en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300" b="1" err="1">
                <a:latin typeface="Roboto"/>
                <a:ea typeface="Roboto"/>
                <a:cs typeface="Roboto"/>
                <a:sym typeface="Roboto"/>
              </a:rPr>
              <a:t>upozornění</a:t>
            </a:r>
            <a:r>
              <a:rPr lang="en" sz="1300" b="1">
                <a:latin typeface="Roboto"/>
                <a:ea typeface="Roboto"/>
                <a:cs typeface="Roboto"/>
                <a:sym typeface="Roboto"/>
              </a:rPr>
              <a:t> do </a:t>
            </a:r>
            <a:r>
              <a:rPr lang="en" sz="1300" b="1" err="1">
                <a:latin typeface="Roboto"/>
                <a:ea typeface="Roboto"/>
                <a:cs typeface="Roboto"/>
                <a:sym typeface="Roboto"/>
              </a:rPr>
              <a:t>emailu</a:t>
            </a:r>
            <a:r>
              <a:rPr lang="en" sz="1300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 b="1" err="1">
                <a:latin typeface="Roboto"/>
                <a:ea typeface="Roboto"/>
                <a:cs typeface="Roboto"/>
                <a:sym typeface="Roboto"/>
              </a:rPr>
              <a:t>při</a:t>
            </a:r>
            <a:r>
              <a:rPr lang="en" sz="1300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 b="1" err="1">
                <a:latin typeface="Roboto"/>
                <a:ea typeface="Roboto"/>
                <a:cs typeface="Roboto"/>
                <a:sym typeface="Roboto"/>
              </a:rPr>
              <a:t>nové</a:t>
            </a:r>
            <a:r>
              <a:rPr lang="en" sz="1300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 b="1" err="1">
                <a:latin typeface="Roboto"/>
                <a:ea typeface="Roboto"/>
                <a:cs typeface="Roboto"/>
                <a:sym typeface="Roboto"/>
              </a:rPr>
              <a:t>odpovědi</a:t>
            </a:r>
            <a:r>
              <a:rPr lang="en" sz="1300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 b="1" err="1">
                <a:latin typeface="Roboto"/>
                <a:ea typeface="Roboto"/>
                <a:cs typeface="Roboto"/>
                <a:sym typeface="Roboto"/>
              </a:rPr>
              <a:t>nováčka</a:t>
            </a:r>
            <a:r>
              <a:rPr lang="en" sz="1300" b="1">
                <a:latin typeface="Roboto"/>
                <a:ea typeface="Roboto"/>
                <a:cs typeface="Roboto"/>
                <a:sym typeface="Roboto"/>
              </a:rPr>
              <a:t>.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" name="Picture 4" descr="Ceník Teamia">
            <a:extLst>
              <a:ext uri="{FF2B5EF4-FFF2-40B4-BE49-F238E27FC236}">
                <a16:creationId xmlns:a16="http://schemas.microsoft.com/office/drawing/2014/main" id="{4D9E0FA2-82FE-F1A5-2E57-6594EC691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" y="4772709"/>
            <a:ext cx="94497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AACE6D0-F2C9-8351-E0F3-7547362C20FE}"/>
              </a:ext>
            </a:extLst>
          </p:cNvPr>
          <p:cNvGrpSpPr/>
          <p:nvPr/>
        </p:nvGrpSpPr>
        <p:grpSpPr>
          <a:xfrm>
            <a:off x="2017738" y="4417411"/>
            <a:ext cx="1698381" cy="548054"/>
            <a:chOff x="745484" y="3887619"/>
            <a:chExt cx="2190750" cy="723900"/>
          </a:xfrm>
        </p:grpSpPr>
        <p:pic>
          <p:nvPicPr>
            <p:cNvPr id="8" name="Picture 7" descr="A blue rectangle with black border&#10;&#10;Description automatically generated">
              <a:extLst>
                <a:ext uri="{FF2B5EF4-FFF2-40B4-BE49-F238E27FC236}">
                  <a16:creationId xmlns:a16="http://schemas.microsoft.com/office/drawing/2014/main" id="{92877456-AAFF-CC3B-1A9C-0AB97A651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484" y="3887619"/>
              <a:ext cx="2190750" cy="7239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436940-D624-662B-601A-0B68BE152B7B}"/>
                </a:ext>
              </a:extLst>
            </p:cNvPr>
            <p:cNvSpPr txBox="1"/>
            <p:nvPr/>
          </p:nvSpPr>
          <p:spPr>
            <a:xfrm>
              <a:off x="912672" y="4064929"/>
              <a:ext cx="1829128" cy="3353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b="1" u="sng" dirty="0">
                  <a:solidFill>
                    <a:srgbClr val="00B0F0"/>
                  </a:solidFill>
                  <a:latin typeface="Roboto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Ukázka reportu</a:t>
              </a:r>
              <a:endParaRPr lang="en-US" sz="1050" b="1" u="sng">
                <a:solidFill>
                  <a:srgbClr val="00B0F0"/>
                </a:solidFill>
                <a:latin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9E36D5-9ADC-E53E-AC90-BA13710B2D94}"/>
              </a:ext>
            </a:extLst>
          </p:cNvPr>
          <p:cNvGrpSpPr/>
          <p:nvPr/>
        </p:nvGrpSpPr>
        <p:grpSpPr>
          <a:xfrm>
            <a:off x="4226959" y="1006151"/>
            <a:ext cx="2286765" cy="3595113"/>
            <a:chOff x="4288928" y="1088777"/>
            <a:chExt cx="2286765" cy="3595113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62ED4B8-D066-BA52-F47F-C4012DEEF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02255" y="1088777"/>
              <a:ext cx="2272676" cy="1854628"/>
            </a:xfrm>
            <a:prstGeom prst="rect">
              <a:avLst/>
            </a:prstGeom>
          </p:spPr>
        </p:pic>
        <p:pic>
          <p:nvPicPr>
            <p:cNvPr id="5" name="Picture 4" descr="A screenshot of a phone&#10;&#10;Description automatically generated">
              <a:extLst>
                <a:ext uri="{FF2B5EF4-FFF2-40B4-BE49-F238E27FC236}">
                  <a16:creationId xmlns:a16="http://schemas.microsoft.com/office/drawing/2014/main" id="{F6202976-19D2-963B-61BF-E9BF69D64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03463" y="2941267"/>
              <a:ext cx="2272230" cy="865299"/>
            </a:xfrm>
            <a:prstGeom prst="rect">
              <a:avLst/>
            </a:prstGeom>
          </p:spPr>
        </p:pic>
        <p:pic>
          <p:nvPicPr>
            <p:cNvPr id="7" name="Picture 6" descr="A screenshot of a chat&#10;&#10;Description automatically generated">
              <a:extLst>
                <a:ext uri="{FF2B5EF4-FFF2-40B4-BE49-F238E27FC236}">
                  <a16:creationId xmlns:a16="http://schemas.microsoft.com/office/drawing/2014/main" id="{F9776E48-B583-046B-B09A-6F7539A26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-73" t="47" b="68686"/>
            <a:stretch/>
          </p:blipFill>
          <p:spPr>
            <a:xfrm>
              <a:off x="4288928" y="3801594"/>
              <a:ext cx="2282312" cy="88229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1DC637-B3F0-5597-B91D-4F2ABA4D53C3}"/>
              </a:ext>
            </a:extLst>
          </p:cNvPr>
          <p:cNvGrpSpPr/>
          <p:nvPr/>
        </p:nvGrpSpPr>
        <p:grpSpPr>
          <a:xfrm>
            <a:off x="6778816" y="915943"/>
            <a:ext cx="2173084" cy="3771033"/>
            <a:chOff x="6785702" y="991684"/>
            <a:chExt cx="2173084" cy="3771033"/>
          </a:xfrm>
        </p:grpSpPr>
        <p:pic>
          <p:nvPicPr>
            <p:cNvPr id="12" name="Picture 11" descr="A screenshot of a phone&#10;&#10;Description automatically generated">
              <a:extLst>
                <a:ext uri="{FF2B5EF4-FFF2-40B4-BE49-F238E27FC236}">
                  <a16:creationId xmlns:a16="http://schemas.microsoft.com/office/drawing/2014/main" id="{F194CFF5-B60F-ECBC-06B3-F9F9F2A3F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8449" y="1438389"/>
              <a:ext cx="2170337" cy="2363120"/>
            </a:xfrm>
            <a:prstGeom prst="rect">
              <a:avLst/>
            </a:prstGeom>
          </p:spPr>
        </p:pic>
        <p:pic>
          <p:nvPicPr>
            <p:cNvPr id="13" name="Picture 12" descr="A screenshot of a phone&#10;&#10;Description automatically generated">
              <a:extLst>
                <a:ext uri="{FF2B5EF4-FFF2-40B4-BE49-F238E27FC236}">
                  <a16:creationId xmlns:a16="http://schemas.microsoft.com/office/drawing/2014/main" id="{5E4C5F12-BD78-DF74-BD71-D04AF0102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85702" y="991684"/>
              <a:ext cx="2168946" cy="430013"/>
            </a:xfrm>
            <a:prstGeom prst="rect">
              <a:avLst/>
            </a:prstGeom>
          </p:spPr>
        </p:pic>
        <p:pic>
          <p:nvPicPr>
            <p:cNvPr id="16" name="Picture 15" descr="A screenshot of a graph&#10;&#10;Description automatically generated">
              <a:extLst>
                <a:ext uri="{FF2B5EF4-FFF2-40B4-BE49-F238E27FC236}">
                  <a16:creationId xmlns:a16="http://schemas.microsoft.com/office/drawing/2014/main" id="{13C2809C-8B90-ED56-A504-2A0FCF57A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25616" r="316" b="-538"/>
            <a:stretch/>
          </p:blipFill>
          <p:spPr>
            <a:xfrm>
              <a:off x="6796029" y="3799090"/>
              <a:ext cx="2162085" cy="9636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35"/>
          <p:cNvGrpSpPr/>
          <p:nvPr/>
        </p:nvGrpSpPr>
        <p:grpSpPr>
          <a:xfrm>
            <a:off x="964685" y="1287221"/>
            <a:ext cx="6104730" cy="1548917"/>
            <a:chOff x="2731387" y="1171913"/>
            <a:chExt cx="6788313" cy="1694287"/>
          </a:xfrm>
        </p:grpSpPr>
        <p:pic>
          <p:nvPicPr>
            <p:cNvPr id="241" name="Google Shape;241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31387" y="1764625"/>
              <a:ext cx="1543475" cy="1101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35"/>
            <p:cNvSpPr txBox="1"/>
            <p:nvPr/>
          </p:nvSpPr>
          <p:spPr>
            <a:xfrm>
              <a:off x="4287700" y="1171913"/>
              <a:ext cx="5232000" cy="16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r>
                <a:rPr lang="en" sz="18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E-</a:t>
              </a:r>
              <a:r>
                <a:rPr lang="en" sz="1800" b="1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mailem</a:t>
              </a:r>
              <a:r>
                <a:rPr lang="en" sz="18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800" b="1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nebo</a:t>
              </a:r>
              <a:r>
                <a:rPr lang="en" sz="18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800" b="1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smskou</a:t>
              </a:r>
              <a:endParaRPr lang="en" sz="1800" b="1" dirty="0">
                <a:solidFill>
                  <a:schemeClr val="dk1"/>
                </a:solidFill>
                <a:latin typeface="Roboto"/>
                <a:ea typeface="Roboto"/>
                <a:cs typeface="Roboto"/>
              </a:endParaRPr>
            </a:p>
            <a:p>
              <a:pPr algn="just">
                <a:spcBef>
                  <a:spcPts val="1500"/>
                </a:spcBef>
                <a:buClr>
                  <a:schemeClr val="dk1"/>
                </a:buClr>
                <a:buSzPts val="1100"/>
              </a:pPr>
              <a:r>
                <a:rPr lang="en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Arnold </a:t>
              </a:r>
              <a:r>
                <a:rPr lang="en" sz="9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umí</a:t>
              </a:r>
              <a:r>
                <a:rPr lang="en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9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pozvat</a:t>
              </a:r>
              <a:r>
                <a:rPr lang="en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9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účastníky</a:t>
              </a:r>
              <a:r>
                <a:rPr lang="en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k </a:t>
              </a:r>
              <a:r>
                <a:rPr lang="en" sz="9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rozhovoru</a:t>
              </a:r>
              <a:r>
                <a:rPr lang="en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e-</a:t>
              </a:r>
              <a:r>
                <a:rPr lang="en" sz="9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mailem</a:t>
              </a:r>
              <a:r>
                <a:rPr lang="en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9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nebo</a:t>
              </a:r>
              <a:r>
                <a:rPr lang="en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 </a:t>
              </a:r>
              <a:r>
                <a:rPr lang="en" sz="9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smskou</a:t>
              </a:r>
              <a:r>
                <a:rPr lang="en" sz="9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lang="en" sz="900" dirty="0">
                <a:solidFill>
                  <a:schemeClr val="dk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243" name="Google Shape;243;p35"/>
          <p:cNvGrpSpPr/>
          <p:nvPr/>
        </p:nvGrpSpPr>
        <p:grpSpPr>
          <a:xfrm>
            <a:off x="667850" y="414519"/>
            <a:ext cx="5863346" cy="1793112"/>
            <a:chOff x="571950" y="148025"/>
            <a:chExt cx="6519900" cy="1961400"/>
          </a:xfrm>
        </p:grpSpPr>
        <p:sp>
          <p:nvSpPr>
            <p:cNvPr id="244" name="Google Shape;244;p35"/>
            <p:cNvSpPr txBox="1"/>
            <p:nvPr/>
          </p:nvSpPr>
          <p:spPr>
            <a:xfrm>
              <a:off x="1915650" y="148025"/>
              <a:ext cx="5176200" cy="19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Arnold se domluví</a:t>
              </a:r>
              <a:endParaRPr sz="2500" b="1">
                <a:solidFill>
                  <a:schemeClr val="dk1"/>
                </a:solidFill>
                <a:highlight>
                  <a:srgbClr val="F9F9F9"/>
                </a:highlight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just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Komunikujete v rámci společnosti více jazyky? Potřebujete provést stejný výzkum zároveň i na pobočkách v zahraničí? Žádný problém. Arnold se nyní kompletně domluví třemi jazyky – anglicky, česky a slovensky. Učí se jich ale mnoho dalších.</a:t>
              </a:r>
              <a:endParaRPr sz="900">
                <a:solidFill>
                  <a:srgbClr val="2B2B2B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245" name="Google Shape;245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1950" y="148025"/>
              <a:ext cx="1175575" cy="1175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p35"/>
          <p:cNvGrpSpPr/>
          <p:nvPr/>
        </p:nvGrpSpPr>
        <p:grpSpPr>
          <a:xfrm>
            <a:off x="723801" y="3265650"/>
            <a:ext cx="6960775" cy="1877858"/>
            <a:chOff x="803900" y="3637869"/>
            <a:chExt cx="7740214" cy="2054100"/>
          </a:xfrm>
        </p:grpSpPr>
        <p:pic>
          <p:nvPicPr>
            <p:cNvPr id="247" name="Google Shape;247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900" y="3746025"/>
              <a:ext cx="1152600" cy="870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sp>
          <p:nvSpPr>
            <p:cNvPr id="248" name="Google Shape;248;p35"/>
            <p:cNvSpPr txBox="1"/>
            <p:nvPr/>
          </p:nvSpPr>
          <p:spPr>
            <a:xfrm>
              <a:off x="2251914" y="3637869"/>
              <a:ext cx="6292200" cy="20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Arnold je bezpečný</a:t>
              </a:r>
              <a:endParaRPr sz="1200" b="1">
                <a:solidFill>
                  <a:schemeClr val="dk1"/>
                </a:solidFill>
                <a:highlight>
                  <a:srgbClr val="F9F9F9"/>
                </a:highlight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694944" lvl="0" indent="0" algn="just" rtl="0">
                <a:lnSpc>
                  <a:spcPct val="150000"/>
                </a:lnSpc>
                <a:spcBef>
                  <a:spcPts val="190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Arnold využívá bezpečná hesla a dvoufaktorové ověřování. Všechny uložené informace jsou v souladu s GDPR. Bezpečnost je monitorovaná i penetračními testy. Vše máme detailně popsáno </a:t>
              </a:r>
              <a:r>
                <a:rPr lang="en" sz="900" u="sng">
                  <a:solidFill>
                    <a:srgbClr val="04B7EF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 technických specifikacích</a:t>
              </a:r>
              <a:r>
                <a:rPr lang="en" sz="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(v angličtině).</a:t>
              </a:r>
              <a:endParaRPr sz="800">
                <a:solidFill>
                  <a:srgbClr val="2B2B2B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2600"/>
                </a:spcBef>
                <a:spcAft>
                  <a:spcPts val="0"/>
                </a:spcAft>
                <a:buNone/>
              </a:pP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pic>
        <p:nvPicPr>
          <p:cNvPr id="3" name="Picture 4" descr="Ceník Teamia">
            <a:extLst>
              <a:ext uri="{FF2B5EF4-FFF2-40B4-BE49-F238E27FC236}">
                <a16:creationId xmlns:a16="http://schemas.microsoft.com/office/drawing/2014/main" id="{0CA7B204-58BE-98C6-DE07-D0B731034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" y="4772709"/>
            <a:ext cx="94497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80108"/>
      </p:ext>
    </p:extLst>
  </p:cSld>
  <p:clrMapOvr>
    <a:masterClrMapping/>
  </p:clrMapOvr>
</p:sld>
</file>

<file path=ppt/theme/theme1.xml><?xml version="1.0" encoding="utf-8"?>
<a:theme xmlns:a="http://schemas.openxmlformats.org/drawingml/2006/main" name="DP_prezka">
  <a:themeElements>
    <a:clrScheme name="Vlastní 24">
      <a:dk1>
        <a:srgbClr val="000000"/>
      </a:dk1>
      <a:lt1>
        <a:srgbClr val="FFFFFF"/>
      </a:lt1>
      <a:dk2>
        <a:srgbClr val="213E7D"/>
      </a:dk2>
      <a:lt2>
        <a:srgbClr val="F8F8F8"/>
      </a:lt2>
      <a:accent1>
        <a:srgbClr val="213E7D"/>
      </a:accent1>
      <a:accent2>
        <a:srgbClr val="50BCC9"/>
      </a:accent2>
      <a:accent3>
        <a:srgbClr val="7F807F"/>
      </a:accent3>
      <a:accent4>
        <a:srgbClr val="3A3B3A"/>
      </a:accent4>
      <a:accent5>
        <a:srgbClr val="6B387F"/>
      </a:accent5>
      <a:accent6>
        <a:srgbClr val="50BCC9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P_prezka">
  <a:themeElements>
    <a:clrScheme name="Vlastní 24">
      <a:dk1>
        <a:srgbClr val="000000"/>
      </a:dk1>
      <a:lt1>
        <a:srgbClr val="FFFFFF"/>
      </a:lt1>
      <a:dk2>
        <a:srgbClr val="213E7D"/>
      </a:dk2>
      <a:lt2>
        <a:srgbClr val="F8F8F8"/>
      </a:lt2>
      <a:accent1>
        <a:srgbClr val="213E7D"/>
      </a:accent1>
      <a:accent2>
        <a:srgbClr val="50BCC9"/>
      </a:accent2>
      <a:accent3>
        <a:srgbClr val="7F807F"/>
      </a:accent3>
      <a:accent4>
        <a:srgbClr val="3A3B3A"/>
      </a:accent4>
      <a:accent5>
        <a:srgbClr val="6B387F"/>
      </a:accent5>
      <a:accent6>
        <a:srgbClr val="50BCC9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Macintosh PowerPoint</Application>
  <PresentationFormat>On-screen Show (16:9)</PresentationFormat>
  <Paragraphs>70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Quicksand</vt:lpstr>
      <vt:lpstr>Roboto</vt:lpstr>
      <vt:lpstr>Roboto Light</vt:lpstr>
      <vt:lpstr>Arial</vt:lpstr>
      <vt:lpstr>Helvetica</vt:lpstr>
      <vt:lpstr>Montserrat</vt:lpstr>
      <vt:lpstr>Montserrat Light</vt:lpstr>
      <vt:lpstr>Calibri</vt:lpstr>
      <vt:lpstr>Wingdings</vt:lpstr>
      <vt:lpstr>Noto Sans Symbols</vt:lpstr>
      <vt:lpstr>Roboto Medium</vt:lpstr>
      <vt:lpstr>DP_prezka</vt:lpstr>
      <vt:lpstr>DP_prezka</vt:lpstr>
      <vt:lpstr>PowerPoint Presentation</vt:lpstr>
      <vt:lpstr>Přínosy Onboarding průzkumů </vt:lpstr>
      <vt:lpstr>PowerPoint Presentation</vt:lpstr>
      <vt:lpstr>Připravená témata</vt:lpstr>
      <vt:lpstr>Propojení s Teamio</vt:lpstr>
      <vt:lpstr>Propojení přes API s HR systémy</vt:lpstr>
      <vt:lpstr>Krátké konverzace s Arnoldem</vt:lpstr>
      <vt:lpstr>Akceschopné výsledky</vt:lpstr>
      <vt:lpstr>PowerPoint Presentation</vt:lpstr>
      <vt:lpstr>Business case – onboarding průzkumy</vt:lpstr>
      <vt:lpstr>Kde si nováčci s Arnoldem povídají?</vt:lpstr>
      <vt:lpstr>Případové studie z firem</vt:lpstr>
      <vt:lpstr>Ceník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Musil Michal</cp:lastModifiedBy>
  <cp:revision>676</cp:revision>
  <dcterms:modified xsi:type="dcterms:W3CDTF">2024-10-24T09:32:37Z</dcterms:modified>
</cp:coreProperties>
</file>