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69" r:id="rId2"/>
    <p:sldId id="322" r:id="rId3"/>
    <p:sldId id="258" r:id="rId4"/>
    <p:sldId id="323" r:id="rId5"/>
    <p:sldId id="259" r:id="rId6"/>
    <p:sldId id="260" r:id="rId7"/>
    <p:sldId id="262" r:id="rId8"/>
    <p:sldId id="263" r:id="rId9"/>
    <p:sldId id="265" r:id="rId10"/>
    <p:sldId id="284" r:id="rId11"/>
    <p:sldId id="264" r:id="rId12"/>
  </p:sldIdLst>
  <p:sldSz cx="9144000" cy="5143500" type="screen16x9"/>
  <p:notesSz cx="6858000" cy="9144000"/>
  <p:embeddedFontLs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Light" panose="020F0302020204030204" pitchFamily="34" charset="0"/>
      <p:regular r:id="rId18"/>
      <p:bold r:id="rId19"/>
      <p:italic r:id="rId20"/>
      <p:boldItalic r:id="rId21"/>
    </p:embeddedFont>
    <p:embeddedFont>
      <p:font typeface="Quicksand" pitchFamily="2" charset="77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F0302020204030204" pitchFamily="34" charset="0"/>
      <p:regular r:id="rId28"/>
      <p:bold r:id="rId29"/>
      <p:italic r:id="rId30"/>
      <p:boldItalic r:id="rId31"/>
    </p:embeddedFont>
    <p:embeddedFont>
      <p:font typeface="Roboto Medium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4"/>
    <p:restoredTop sz="94719"/>
  </p:normalViewPr>
  <p:slideViewPr>
    <p:cSldViewPr snapToGrid="0">
      <p:cViewPr>
        <p:scale>
          <a:sx n="190" d="100"/>
          <a:sy n="190" d="100"/>
        </p:scale>
        <p:origin x="1632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687a5bf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687a5bf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3687a5bf7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F36F7524-2CD1-46C4-C758-3A20AEAC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23BB815A-F22C-0381-4174-53260633F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9D18BE82-2215-B0BD-D3FC-ACA24E907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27E542CE-1850-2FC5-4A9D-5C8172E5AA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8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510ec83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510ec83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https://www.arnold-robot.com/cs/reference/</a:t>
            </a:r>
            <a:endParaRPr/>
          </a:p>
        </p:txBody>
      </p:sp>
      <p:sp>
        <p:nvSpPr>
          <p:cNvPr id="252" name="Google Shape;252;g12510ec83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257a4789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21257a4789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6842100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1e6842100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7737B7BD-7A27-506C-0D2B-755EBEC0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6842100c_0_181:notes">
            <a:extLst>
              <a:ext uri="{FF2B5EF4-FFF2-40B4-BE49-F238E27FC236}">
                <a16:creationId xmlns:a16="http://schemas.microsoft.com/office/drawing/2014/main" id="{B066B11B-610C-92DF-3675-4364904D8D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1e6842100c_0_181:notes">
            <a:extLst>
              <a:ext uri="{FF2B5EF4-FFF2-40B4-BE49-F238E27FC236}">
                <a16:creationId xmlns:a16="http://schemas.microsoft.com/office/drawing/2014/main" id="{DC674541-E5B7-363A-634D-C08843D1D8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19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24712c6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124712c6d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22a262ad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522a262ad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22a262ad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522a262ad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22a262ad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22a262ad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522a262ad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6d9f354744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6d9f354744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6d9f354744_1_3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a">
  <p:cSld name="Předěl 1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32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9748" y="370403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011014" y="12215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" name="Google Shape;73;p14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m">
  <p:cSld name="1_ty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sah">
  <p:cSld name="1_obsah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7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7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7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7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ek">
  <p:cSld name="1_Obraze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9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m">
  <p:cSld name="2_ty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sah">
  <p:cSld name="2_obsah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09708" y="4685047"/>
            <a:ext cx="426024" cy="3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2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2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22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22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razek">
  <p:cSld name="2_Obraze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">
  <p:cSld name="Předěl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12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4938" y="253078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2564607" y="11072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 2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52073" y="547891"/>
            <a:ext cx="7834094" cy="5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52073" y="1272637"/>
            <a:ext cx="7834094" cy="336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"/>
              <a:buNone/>
              <a:defRPr sz="5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0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0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mio.com/temp/arn-calc24b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talk.arnold-robot.com/report-sequence/a8af2b0b-2ad9-4633-a986-fb0c5ab77140?_gl=1*s66osb*_gcl_au*MTUyMjc3MzE1NS4xNzI4ODkwMjIw*_ga*MTY3ODA1ODIyNS4xNjU2NDg5ODMx*_ga_5CYDWV9S95*MTcyOTI1OTY4Mi4yNzkuMS4xNzI5MjYyMTQxLjU5LjAuMA..&amp;added_on_from=null&amp;added_on_to=null&amp;phasesChecked=false&amp;phasesActiveTab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old-robot.com/cs/referenc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www.arnold-robot.com/cs/seznam-tem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nold-robot.com/cs/seznam-temat/" TargetMode="External"/><Relationship Id="rId4" Type="http://schemas.openxmlformats.org/officeDocument/2006/relationships/hyperlink" Target="https://www.arnold-robot.com/cs/seznam-temat/#dev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nold-robot.com/cs/seznam-temat/" TargetMode="External"/><Relationship Id="rId4" Type="http://schemas.openxmlformats.org/officeDocument/2006/relationships/hyperlink" Target="https://www.arnold-robot.com/cs/seznam-temat/#dev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nold-robot.com/cs/seznam-temat/" TargetMode="External"/><Relationship Id="rId4" Type="http://schemas.openxmlformats.org/officeDocument/2006/relationships/hyperlink" Target="https://admin.arnold-robot.com/pre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nold-robot.com/cs/seznam-temat/" TargetMode="External"/><Relationship Id="rId5" Type="http://schemas.openxmlformats.org/officeDocument/2006/relationships/hyperlink" Target="https://talk.arnold-robot.com/report/22695694-aaa5-4a9a-a9f3-e95dd80e03b7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nold-robot.com/cs/robot-arnold-technical-security-assurance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24953" y="205979"/>
            <a:ext cx="8361847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 err="1">
                <a:solidFill>
                  <a:schemeClr val="dk1"/>
                </a:solidFill>
              </a:rPr>
              <a:t>Ahoj</a:t>
            </a:r>
            <a:r>
              <a:rPr lang="en" sz="4000" dirty="0">
                <a:solidFill>
                  <a:schemeClr val="dk1"/>
                </a:solidFill>
              </a:rPr>
              <a:t>, </a:t>
            </a:r>
            <a:r>
              <a:rPr lang="en" sz="4000" dirty="0" err="1">
                <a:solidFill>
                  <a:schemeClr val="dk1"/>
                </a:solidFill>
              </a:rPr>
              <a:t>já</a:t>
            </a:r>
            <a:r>
              <a:rPr lang="en" sz="4000" dirty="0">
                <a:solidFill>
                  <a:schemeClr val="dk1"/>
                </a:solidFill>
              </a:rPr>
              <a:t> </a:t>
            </a:r>
            <a:r>
              <a:rPr lang="en" sz="4000" dirty="0" err="1">
                <a:solidFill>
                  <a:schemeClr val="dk1"/>
                </a:solidFill>
              </a:rPr>
              <a:t>jsem</a:t>
            </a:r>
            <a:r>
              <a:rPr lang="en" sz="4000" dirty="0">
                <a:solidFill>
                  <a:schemeClr val="dk1"/>
                </a:solidFill>
              </a:rPr>
              <a:t> Arnold!</a:t>
            </a:r>
            <a:br>
              <a:rPr lang="en" sz="4000" dirty="0">
                <a:solidFill>
                  <a:schemeClr val="dk1"/>
                </a:solidFill>
              </a:rPr>
            </a:br>
            <a:r>
              <a:rPr lang="en" sz="1800" dirty="0" err="1">
                <a:solidFill>
                  <a:schemeClr val="dk1"/>
                </a:solidFill>
                <a:latin typeface="Roboto Light"/>
              </a:rPr>
              <a:t>Ukážu</a:t>
            </a:r>
            <a:r>
              <a:rPr lang="en" sz="18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Roboto Light"/>
              </a:rPr>
              <a:t>ti</a:t>
            </a:r>
            <a:r>
              <a:rPr lang="en" sz="1800" dirty="0">
                <a:solidFill>
                  <a:schemeClr val="dk1"/>
                </a:solidFill>
                <a:latin typeface="Roboto Light"/>
              </a:rPr>
              <a:t>, jak </a:t>
            </a:r>
            <a:r>
              <a:rPr lang="en" sz="1800" dirty="0" err="1">
                <a:solidFill>
                  <a:schemeClr val="dk1"/>
                </a:solidFill>
                <a:latin typeface="Roboto Light"/>
              </a:rPr>
              <a:t>ti</a:t>
            </a:r>
            <a:r>
              <a:rPr lang="en" sz="18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Roboto Light"/>
              </a:rPr>
              <a:t>pomůžu</a:t>
            </a:r>
            <a:r>
              <a:rPr lang="en" sz="18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zvýšit</a:t>
            </a:r>
            <a:r>
              <a:rPr lang="en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atraktivitu</a:t>
            </a:r>
            <a:r>
              <a:rPr lang="en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en" sz="18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dopad</a:t>
            </a:r>
            <a:r>
              <a:rPr lang="en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zaměstnanecých</a:t>
            </a:r>
            <a:r>
              <a:rPr lang="en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průzkumů</a:t>
            </a:r>
            <a:endParaRPr lang="en" sz="2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75" y="1215779"/>
            <a:ext cx="6724133" cy="37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1474175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2EA95CD-5EEE-13DA-5793-CD341F1D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eník Teamia">
            <a:extLst>
              <a:ext uri="{FF2B5EF4-FFF2-40B4-BE49-F238E27FC236}">
                <a16:creationId xmlns:a16="http://schemas.microsoft.com/office/drawing/2014/main" id="{B87D5A70-D0AB-2282-63FF-B275BBB9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F8BC2848-5C98-65C3-8386-BD60B2E31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Ceník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E693D-E82B-DB7D-887B-8502DFD9C485}"/>
              </a:ext>
            </a:extLst>
          </p:cNvPr>
          <p:cNvSpPr txBox="1"/>
          <p:nvPr/>
        </p:nvSpPr>
        <p:spPr>
          <a:xfrm>
            <a:off x="5649621" y="4068073"/>
            <a:ext cx="141803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 u="sng" dirty="0">
                <a:solidFill>
                  <a:srgbClr val="00B0F0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Ukázka reportu</a:t>
            </a:r>
            <a:endParaRPr lang="en-US" sz="1050" b="1" u="sng">
              <a:solidFill>
                <a:srgbClr val="00B0F0"/>
              </a:solidFill>
              <a:latin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311D96-72DF-F29A-8EC9-675F4777694C}"/>
              </a:ext>
            </a:extLst>
          </p:cNvPr>
          <p:cNvGrpSpPr/>
          <p:nvPr/>
        </p:nvGrpSpPr>
        <p:grpSpPr>
          <a:xfrm>
            <a:off x="5541989" y="3985122"/>
            <a:ext cx="1698381" cy="548054"/>
            <a:chOff x="745484" y="3887619"/>
            <a:chExt cx="2190750" cy="723900"/>
          </a:xfrm>
        </p:grpSpPr>
        <p:pic>
          <p:nvPicPr>
            <p:cNvPr id="7" name="Picture 6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9BD30ECC-C90D-BF04-1736-452517AD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484" y="3887619"/>
              <a:ext cx="2190750" cy="7239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B1801-27D9-A306-A389-60B9149A453A}"/>
                </a:ext>
              </a:extLst>
            </p:cNvPr>
            <p:cNvSpPr txBox="1"/>
            <p:nvPr/>
          </p:nvSpPr>
          <p:spPr>
            <a:xfrm>
              <a:off x="912672" y="4064929"/>
              <a:ext cx="1829128" cy="3353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u="sng" dirty="0">
                  <a:solidFill>
                    <a:srgbClr val="00B0F0"/>
                  </a:solidFill>
                  <a:latin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Kalkulačka</a:t>
              </a:r>
              <a:r>
                <a:rPr lang="en-US" sz="1050" b="1" u="sng" dirty="0">
                  <a:solidFill>
                    <a:srgbClr val="00B0F0"/>
                  </a:solidFill>
                  <a:latin typeface="Roboto"/>
                </a:rPr>
                <a:t> </a:t>
              </a:r>
              <a:r>
                <a:rPr lang="en-US" sz="1050" b="1" u="sng" err="1">
                  <a:solidFill>
                    <a:srgbClr val="00B0F0"/>
                  </a:solidFill>
                  <a:latin typeface="Roboto"/>
                </a:rPr>
                <a:t>ceny</a:t>
              </a:r>
              <a:endParaRPr lang="en-US" sz="1050" b="1" u="sng">
                <a:solidFill>
                  <a:srgbClr val="00B0F0"/>
                </a:solidFill>
                <a:latin typeface="Roboto"/>
              </a:endParaRPr>
            </a:p>
          </p:txBody>
        </p:sp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5555833-834B-3526-01ED-0891BDA8C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309" y="6299131"/>
            <a:ext cx="4305300" cy="21240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47971-4BEF-97F7-64C5-D58F47150257}"/>
              </a:ext>
            </a:extLst>
          </p:cNvPr>
          <p:cNvGrpSpPr/>
          <p:nvPr/>
        </p:nvGrpSpPr>
        <p:grpSpPr>
          <a:xfrm>
            <a:off x="3732144" y="1772303"/>
            <a:ext cx="5327072" cy="2214216"/>
            <a:chOff x="823355" y="1508534"/>
            <a:chExt cx="5327072" cy="2214216"/>
          </a:xfrm>
        </p:grpSpPr>
        <p:pic>
          <p:nvPicPr>
            <p:cNvPr id="12" name="Picture 1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958E17C-8E44-09F5-D0B7-98EDCEEB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355" y="1509155"/>
              <a:ext cx="4305300" cy="2124075"/>
            </a:xfrm>
            <a:prstGeom prst="rect">
              <a:avLst/>
            </a:prstGeom>
          </p:spPr>
        </p:pic>
        <p:pic>
          <p:nvPicPr>
            <p:cNvPr id="13" name="Picture 1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211E8AE-E71F-A84D-C185-0B27368E0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7927" b="329"/>
            <a:stretch/>
          </p:blipFill>
          <p:spPr>
            <a:xfrm>
              <a:off x="5045561" y="1508534"/>
              <a:ext cx="1104866" cy="2214216"/>
            </a:xfrm>
            <a:prstGeom prst="rect">
              <a:avLst/>
            </a:prstGeom>
          </p:spPr>
        </p:pic>
      </p:grpSp>
      <p:sp>
        <p:nvSpPr>
          <p:cNvPr id="16" name="Google Shape;251;p36">
            <a:extLst>
              <a:ext uri="{FF2B5EF4-FFF2-40B4-BE49-F238E27FC236}">
                <a16:creationId xmlns:a16="http://schemas.microsoft.com/office/drawing/2014/main" id="{7FEA8A22-116A-EB61-0724-BE892474224C}"/>
              </a:ext>
            </a:extLst>
          </p:cNvPr>
          <p:cNvSpPr/>
          <p:nvPr/>
        </p:nvSpPr>
        <p:spPr>
          <a:xfrm>
            <a:off x="457200" y="1283183"/>
            <a:ext cx="3033900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Zvolet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si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přesný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počet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nováčků</a:t>
            </a:r>
            <a:r>
              <a:rPr lang="en" sz="1300" b="1" dirty="0"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se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kterými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si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má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Arnold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povídat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lang="en" sz="1300" dirty="0">
              <a:latin typeface="Roboto Light"/>
              <a:ea typeface="Roboto Light"/>
              <a:cs typeface="Roboto Light"/>
            </a:endParaRPr>
          </a:p>
        </p:txBody>
      </p:sp>
      <p:sp>
        <p:nvSpPr>
          <p:cNvPr id="18" name="Google Shape;251;p36">
            <a:extLst>
              <a:ext uri="{FF2B5EF4-FFF2-40B4-BE49-F238E27FC236}">
                <a16:creationId xmlns:a16="http://schemas.microsoft.com/office/drawing/2014/main" id="{7F1195F2-F324-AF05-1F63-57576F6AED08}"/>
              </a:ext>
            </a:extLst>
          </p:cNvPr>
          <p:cNvSpPr/>
          <p:nvPr/>
        </p:nvSpPr>
        <p:spPr>
          <a:xfrm>
            <a:off x="457200" y="2367568"/>
            <a:ext cx="3033900" cy="923491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err="1">
                <a:latin typeface="Roboto"/>
                <a:ea typeface="Roboto Light"/>
                <a:cs typeface="Roboto Light"/>
              </a:rPr>
              <a:t>Podle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ideálního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počtu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nováčků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se </a:t>
            </a:r>
            <a:r>
              <a:rPr lang="en" sz="1300" err="1">
                <a:latin typeface="Roboto"/>
                <a:ea typeface="Roboto Light"/>
                <a:cs typeface="Roboto Light"/>
              </a:rPr>
              <a:t>vám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vypočítá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přesný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balíček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kreditů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 </a:t>
            </a:r>
            <a:br>
              <a:rPr lang="en" sz="1300" dirty="0">
                <a:latin typeface="Roboto"/>
                <a:ea typeface="Roboto Light"/>
                <a:cs typeface="Roboto Light"/>
              </a:rPr>
            </a:br>
            <a:r>
              <a:rPr lang="en" sz="1300" b="1" dirty="0">
                <a:latin typeface="Roboto"/>
                <a:ea typeface="Roboto Light"/>
                <a:cs typeface="Roboto Light"/>
              </a:rPr>
              <a:t>1x onboarding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na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nováčka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= 4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kredity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</a:t>
            </a:r>
          </a:p>
        </p:txBody>
      </p:sp>
      <p:sp>
        <p:nvSpPr>
          <p:cNvPr id="19" name="Google Shape;251;p36">
            <a:extLst>
              <a:ext uri="{FF2B5EF4-FFF2-40B4-BE49-F238E27FC236}">
                <a16:creationId xmlns:a16="http://schemas.microsoft.com/office/drawing/2014/main" id="{E1DA6145-E808-F1E5-FACE-0A718C5BD9D9}"/>
              </a:ext>
            </a:extLst>
          </p:cNvPr>
          <p:cNvSpPr/>
          <p:nvPr/>
        </p:nvSpPr>
        <p:spPr>
          <a:xfrm>
            <a:off x="457200" y="3561855"/>
            <a:ext cx="3033900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Při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vyšším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počtu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nováčků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dostáváte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  <a:sym typeface="Roboto Light"/>
              </a:rPr>
              <a:t>nižší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  <a:sym typeface="Roboto Light"/>
              </a:rPr>
              <a:t>cenu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  <a:sym typeface="Roboto Light"/>
              </a:rPr>
              <a:t>kreditu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. </a:t>
            </a:r>
            <a:endParaRPr lang="en-US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695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Kde si s Arnoldem povídají?</a:t>
            </a:r>
            <a:endParaRPr sz="3400">
              <a:solidFill>
                <a:schemeClr val="dk1"/>
              </a:solidFill>
            </a:endParaRPr>
          </a:p>
        </p:txBody>
      </p:sp>
      <p:grpSp>
        <p:nvGrpSpPr>
          <p:cNvPr id="255" name="Google Shape;255;p36"/>
          <p:cNvGrpSpPr/>
          <p:nvPr/>
        </p:nvGrpSpPr>
        <p:grpSpPr>
          <a:xfrm>
            <a:off x="6498175" y="2858475"/>
            <a:ext cx="3700200" cy="438642"/>
            <a:chOff x="5030325" y="4237900"/>
            <a:chExt cx="3700200" cy="438642"/>
          </a:xfrm>
        </p:grpSpPr>
        <p:sp>
          <p:nvSpPr>
            <p:cNvPr id="256" name="Google Shape;256;p36"/>
            <p:cNvSpPr/>
            <p:nvPr/>
          </p:nvSpPr>
          <p:spPr>
            <a:xfrm>
              <a:off x="6176450" y="42379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 txBox="1"/>
            <p:nvPr/>
          </p:nvSpPr>
          <p:spPr>
            <a:xfrm>
              <a:off x="5030325" y="4305925"/>
              <a:ext cx="3700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b="1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Případové studie</a:t>
              </a:r>
              <a:endParaRPr sz="950" b="1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pic>
        <p:nvPicPr>
          <p:cNvPr id="258" name="Google Shape;2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500" y="1477487"/>
            <a:ext cx="7315149" cy="3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"/>
          <p:cNvSpPr txBox="1">
            <a:spLocks noGrp="1"/>
          </p:cNvSpPr>
          <p:nvPr>
            <p:ph type="title"/>
          </p:nvPr>
        </p:nvSpPr>
        <p:spPr>
          <a:xfrm>
            <a:off x="244900" y="1627989"/>
            <a:ext cx="4757100" cy="10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Průzkumy, které zaměstnance rozmluví a mají dopad.</a:t>
            </a:r>
            <a:endParaRPr lang="cs-CZ" sz="105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1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58"/>
          <p:cNvSpPr txBox="1"/>
          <p:nvPr/>
        </p:nvSpPr>
        <p:spPr>
          <a:xfrm>
            <a:off x="244900" y="2394123"/>
            <a:ext cx="4075200" cy="165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Arnold je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digitální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parťák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který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ví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jak se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správně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zeptat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uchazečů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Pomáhá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tak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snadno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získat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zpětnou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vazbu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Dá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využít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od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náboru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přes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onboarding,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retenci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rozvoj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až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po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rozloučení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Podporuje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otevřenost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vůči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firmě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rámci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týmu</a:t>
            </a:r>
            <a:r>
              <a:rPr lang="en" sz="1000" dirty="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000" dirty="0">
              <a:latin typeface="Roboto"/>
            </a:endParaRPr>
          </a:p>
          <a:p>
            <a:pPr>
              <a:lnSpc>
                <a:spcPct val="114999"/>
              </a:lnSpc>
            </a:pPr>
            <a:br>
              <a:rPr lang="en-US" dirty="0">
                <a:sym typeface="Roboto"/>
              </a:rPr>
            </a:br>
            <a:endParaRPr lang="en-US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blue and white cartoon character&#10;&#10;Description automatically generated">
            <a:extLst>
              <a:ext uri="{FF2B5EF4-FFF2-40B4-BE49-F238E27FC236}">
                <a16:creationId xmlns:a16="http://schemas.microsoft.com/office/drawing/2014/main" id="{16C5BBA3-B6C7-2FFC-D6E5-0F97BEC7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33" y="1450428"/>
            <a:ext cx="3817559" cy="18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 sz="3500">
                <a:solidFill>
                  <a:schemeClr val="dk1"/>
                </a:solidFill>
              </a:rPr>
              <a:t>Připravená i vlastní témata</a:t>
            </a:r>
            <a:endParaRPr sz="3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391775" y="947625"/>
            <a:ext cx="3033900" cy="1090500"/>
          </a:xfrm>
          <a:prstGeom prst="wedgeRoundRectCallout">
            <a:avLst>
              <a:gd name="adj1" fmla="val 60914"/>
              <a:gd name="adj2" fmla="val 18621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35+ připravených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témat</a:t>
            </a: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s možností úprav či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vlastních průzkumů </a:t>
            </a: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za podpory metodologů z LMC.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391775" y="3327500"/>
            <a:ext cx="3033900" cy="12966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Témata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jsou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zaměřena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na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důležitá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témata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pro HR a Business: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retence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motivace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rozvoj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kultura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benefit a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odměňování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další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391775" y="2232663"/>
            <a:ext cx="3033900" cy="900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Vytvořeno týmem s backgroundem v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metodologii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psychologii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personalistice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copywritingu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700" y="985550"/>
            <a:ext cx="3375826" cy="3375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30"/>
          <p:cNvGrpSpPr/>
          <p:nvPr/>
        </p:nvGrpSpPr>
        <p:grpSpPr>
          <a:xfrm>
            <a:off x="5167613" y="4555600"/>
            <a:ext cx="3000000" cy="438642"/>
            <a:chOff x="5274275" y="4541400"/>
            <a:chExt cx="3000000" cy="438642"/>
          </a:xfrm>
        </p:grpSpPr>
        <p:sp>
          <p:nvSpPr>
            <p:cNvPr id="180" name="Google Shape;180;p30"/>
            <p:cNvSpPr/>
            <p:nvPr/>
          </p:nvSpPr>
          <p:spPr>
            <a:xfrm>
              <a:off x="6063225" y="45414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 txBox="1"/>
            <p:nvPr/>
          </p:nvSpPr>
          <p:spPr>
            <a:xfrm>
              <a:off x="5274275" y="4595275"/>
              <a:ext cx="30000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b="1" dirty="0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Ukázat témata</a:t>
              </a:r>
              <a:endParaRPr sz="950" b="1" dirty="0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BAE58797-60E7-DA4A-AD59-2DCFD70B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>
            <a:extLst>
              <a:ext uri="{FF2B5EF4-FFF2-40B4-BE49-F238E27FC236}">
                <a16:creationId xmlns:a16="http://schemas.microsoft.com/office/drawing/2014/main" id="{18096FBB-90BA-4432-6CD8-64F9F6FFC7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 sz="3500">
                <a:solidFill>
                  <a:schemeClr val="dk1"/>
                </a:solidFill>
              </a:rPr>
              <a:t>Připravená i vlastní témata</a:t>
            </a:r>
            <a:endParaRPr sz="3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0">
            <a:extLst>
              <a:ext uri="{FF2B5EF4-FFF2-40B4-BE49-F238E27FC236}">
                <a16:creationId xmlns:a16="http://schemas.microsoft.com/office/drawing/2014/main" id="{620CA6FC-B9F7-4587-988A-0BB25F2B7687}"/>
              </a:ext>
            </a:extLst>
          </p:cNvPr>
          <p:cNvSpPr/>
          <p:nvPr/>
        </p:nvSpPr>
        <p:spPr>
          <a:xfrm>
            <a:off x="391775" y="947625"/>
            <a:ext cx="3033900" cy="1090500"/>
          </a:xfrm>
          <a:prstGeom prst="wedgeRoundRectCallout">
            <a:avLst>
              <a:gd name="adj1" fmla="val 60914"/>
              <a:gd name="adj2" fmla="val 18621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35+ připravených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témat</a:t>
            </a: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s možností úprav či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vlastních průzkumů </a:t>
            </a: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za podpory metodologů z LMC.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" name="Google Shape;176;p30">
            <a:extLst>
              <a:ext uri="{FF2B5EF4-FFF2-40B4-BE49-F238E27FC236}">
                <a16:creationId xmlns:a16="http://schemas.microsoft.com/office/drawing/2014/main" id="{F6634C02-8AD6-509F-9D7A-EED0DB07AD76}"/>
              </a:ext>
            </a:extLst>
          </p:cNvPr>
          <p:cNvSpPr/>
          <p:nvPr/>
        </p:nvSpPr>
        <p:spPr>
          <a:xfrm>
            <a:off x="391775" y="3327500"/>
            <a:ext cx="3033900" cy="12966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Témata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jsou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zaměřena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na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důležitá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témata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pro HR a Business: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retence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motivace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rozvoj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kultura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, benefit a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odměňování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další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0">
            <a:extLst>
              <a:ext uri="{FF2B5EF4-FFF2-40B4-BE49-F238E27FC236}">
                <a16:creationId xmlns:a16="http://schemas.microsoft.com/office/drawing/2014/main" id="{17693A10-008C-1CB0-6827-D31B46145783}"/>
              </a:ext>
            </a:extLst>
          </p:cNvPr>
          <p:cNvSpPr/>
          <p:nvPr/>
        </p:nvSpPr>
        <p:spPr>
          <a:xfrm>
            <a:off x="391775" y="2232663"/>
            <a:ext cx="3033900" cy="900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Vytvořeno týmem s backgroundem v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metodologii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psychologii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personalistice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copywritingu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8" name="Google Shape;178;p30">
            <a:extLst>
              <a:ext uri="{FF2B5EF4-FFF2-40B4-BE49-F238E27FC236}">
                <a16:creationId xmlns:a16="http://schemas.microsoft.com/office/drawing/2014/main" id="{9EAAA3A6-C0D8-FBC4-FBC7-3F33DE246F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700" y="985550"/>
            <a:ext cx="3375826" cy="3375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30">
            <a:extLst>
              <a:ext uri="{FF2B5EF4-FFF2-40B4-BE49-F238E27FC236}">
                <a16:creationId xmlns:a16="http://schemas.microsoft.com/office/drawing/2014/main" id="{00BACF38-03B4-066D-C605-291970988AD1}"/>
              </a:ext>
            </a:extLst>
          </p:cNvPr>
          <p:cNvGrpSpPr/>
          <p:nvPr/>
        </p:nvGrpSpPr>
        <p:grpSpPr>
          <a:xfrm>
            <a:off x="5167613" y="4555600"/>
            <a:ext cx="3000000" cy="438642"/>
            <a:chOff x="5274275" y="4541400"/>
            <a:chExt cx="3000000" cy="438642"/>
          </a:xfrm>
        </p:grpSpPr>
        <p:sp>
          <p:nvSpPr>
            <p:cNvPr id="180" name="Google Shape;180;p30">
              <a:extLst>
                <a:ext uri="{FF2B5EF4-FFF2-40B4-BE49-F238E27FC236}">
                  <a16:creationId xmlns:a16="http://schemas.microsoft.com/office/drawing/2014/main" id="{57E154FE-14CF-D681-AD37-9E94B7992148}"/>
                </a:ext>
              </a:extLst>
            </p:cNvPr>
            <p:cNvSpPr/>
            <p:nvPr/>
          </p:nvSpPr>
          <p:spPr>
            <a:xfrm>
              <a:off x="6063225" y="45414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>
              <a:extLst>
                <a:ext uri="{FF2B5EF4-FFF2-40B4-BE49-F238E27FC236}">
                  <a16:creationId xmlns:a16="http://schemas.microsoft.com/office/drawing/2014/main" id="{FB19E173-D021-368A-4D4B-5D761388070C}"/>
                </a:ext>
              </a:extLst>
            </p:cNvPr>
            <p:cNvSpPr txBox="1"/>
            <p:nvPr/>
          </p:nvSpPr>
          <p:spPr>
            <a:xfrm>
              <a:off x="5274275" y="4595275"/>
              <a:ext cx="30000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b="1" dirty="0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Ukázat témata</a:t>
              </a:r>
              <a:endParaRPr sz="950" b="1" dirty="0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31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>
                <a:solidFill>
                  <a:schemeClr val="dk1"/>
                </a:solidFill>
              </a:rPr>
              <a:t>Průzkum = krátká konverzace</a:t>
            </a:r>
            <a:endParaRPr sz="3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676200" y="1126550"/>
            <a:ext cx="3483600" cy="10596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vede se zaměstnanci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krátkou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konverzaci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(max. 5 min.), která lidi baví a má v průměru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70% návratnost.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676200" y="2462100"/>
            <a:ext cx="3483600" cy="7050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mluví tak, aby mu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rozuměla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uklízečka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i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manažer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633750" y="3388900"/>
            <a:ext cx="3483600" cy="14787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pracuje s tzv.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psychologickým bezpečím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a dává zaměstnanci možnost</a:t>
            </a: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psát pod svým jménem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nebo </a:t>
            </a: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se 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kdykoliv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přepnout do anonymního módu.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175" y="1443975"/>
            <a:ext cx="3077425" cy="2184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31"/>
          <p:cNvGrpSpPr/>
          <p:nvPr/>
        </p:nvGrpSpPr>
        <p:grpSpPr>
          <a:xfrm>
            <a:off x="5171800" y="4237900"/>
            <a:ext cx="3700200" cy="438642"/>
            <a:chOff x="5030325" y="4237900"/>
            <a:chExt cx="3700200" cy="438642"/>
          </a:xfrm>
        </p:grpSpPr>
        <p:sp>
          <p:nvSpPr>
            <p:cNvPr id="192" name="Google Shape;192;p31"/>
            <p:cNvSpPr/>
            <p:nvPr/>
          </p:nvSpPr>
          <p:spPr>
            <a:xfrm>
              <a:off x="6176450" y="42379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 txBox="1"/>
            <p:nvPr/>
          </p:nvSpPr>
          <p:spPr>
            <a:xfrm>
              <a:off x="5030325" y="4305925"/>
              <a:ext cx="37002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1" dirty="0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Poslat si průzkum</a:t>
              </a:r>
              <a:endParaRPr sz="850" b="1" dirty="0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9130CFF-15C1-4D47-3A04-11E9FF3B5296}"/>
              </a:ext>
            </a:extLst>
          </p:cNvPr>
          <p:cNvGrpSpPr/>
          <p:nvPr/>
        </p:nvGrpSpPr>
        <p:grpSpPr>
          <a:xfrm>
            <a:off x="4368005" y="493481"/>
            <a:ext cx="2043056" cy="3213769"/>
            <a:chOff x="4780759" y="398097"/>
            <a:chExt cx="2395742" cy="3768550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95D01F0-099B-35B2-91F3-1D7BBC91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9371" r="18728"/>
            <a:stretch/>
          </p:blipFill>
          <p:spPr>
            <a:xfrm>
              <a:off x="4780759" y="1109884"/>
              <a:ext cx="2385183" cy="1275430"/>
            </a:xfrm>
            <a:prstGeom prst="rect">
              <a:avLst/>
            </a:prstGeom>
          </p:spPr>
        </p:pic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F0638A6-D064-D478-A196-642A46E0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647" y="2335312"/>
              <a:ext cx="2389854" cy="1831335"/>
            </a:xfrm>
            <a:prstGeom prst="rect">
              <a:avLst/>
            </a:prstGeom>
          </p:spPr>
        </p:pic>
        <p:pic>
          <p:nvPicPr>
            <p:cNvPr id="16" name="Picture 1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9BEA41E-CCAD-9FA5-1D65-4C1A628EA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8368" b="70309"/>
            <a:stretch/>
          </p:blipFill>
          <p:spPr>
            <a:xfrm>
              <a:off x="4780759" y="398097"/>
              <a:ext cx="2395742" cy="747954"/>
            </a:xfrm>
            <a:prstGeom prst="rect">
              <a:avLst/>
            </a:prstGeom>
          </p:spPr>
        </p:pic>
      </p:grpSp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 dirty="0" err="1">
                <a:solidFill>
                  <a:schemeClr val="dk1"/>
                </a:solidFill>
              </a:rPr>
              <a:t>Chytré</a:t>
            </a:r>
            <a:r>
              <a:rPr lang="en" dirty="0">
                <a:solidFill>
                  <a:schemeClr val="dk1"/>
                </a:solidFill>
              </a:rPr>
              <a:t> AI </a:t>
            </a:r>
            <a:r>
              <a:rPr lang="en" dirty="0" err="1">
                <a:solidFill>
                  <a:schemeClr val="dk1"/>
                </a:solidFill>
              </a:rPr>
              <a:t>reporty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02" name="Google Shape;202;p32"/>
          <p:cNvGrpSpPr/>
          <p:nvPr/>
        </p:nvGrpSpPr>
        <p:grpSpPr>
          <a:xfrm>
            <a:off x="3621872" y="4386523"/>
            <a:ext cx="3700200" cy="438642"/>
            <a:chOff x="2136296" y="4125544"/>
            <a:chExt cx="3700200" cy="438642"/>
          </a:xfrm>
        </p:grpSpPr>
        <p:sp>
          <p:nvSpPr>
            <p:cNvPr id="203" name="Google Shape;203;p32"/>
            <p:cNvSpPr/>
            <p:nvPr/>
          </p:nvSpPr>
          <p:spPr>
            <a:xfrm>
              <a:off x="3282421" y="4125544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 txBox="1"/>
            <p:nvPr/>
          </p:nvSpPr>
          <p:spPr>
            <a:xfrm>
              <a:off x="2136296" y="4193569"/>
              <a:ext cx="3700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b="1" u="sng" dirty="0">
                  <a:solidFill>
                    <a:srgbClr val="00B0F0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Zobrazit výsledky</a:t>
              </a:r>
              <a:endParaRPr sz="950" b="1" u="sng" dirty="0">
                <a:solidFill>
                  <a:srgbClr val="00B0F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199" name="Google Shape;199;p32"/>
          <p:cNvSpPr/>
          <p:nvPr/>
        </p:nvSpPr>
        <p:spPr>
          <a:xfrm>
            <a:off x="676200" y="1146050"/>
            <a:ext cx="3483600" cy="857400"/>
          </a:xfrm>
          <a:prstGeom prst="wedgeRoundRectCallout">
            <a:avLst>
              <a:gd name="adj1" fmla="val 61787"/>
              <a:gd name="adj2" fmla="val 18620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Po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ukončenítématu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Arnold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připraví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k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rozeslání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"/>
                <a:cs typeface="Roboto"/>
                <a:sym typeface="Roboto"/>
              </a:rPr>
              <a:t>přehledné</a:t>
            </a:r>
            <a:r>
              <a:rPr lang="en" sz="13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dirty="0" err="1">
                <a:latin typeface="Roboto"/>
                <a:ea typeface="Roboto"/>
                <a:cs typeface="Roboto"/>
                <a:sym typeface="Roboto"/>
              </a:rPr>
              <a:t>reporty</a:t>
            </a:r>
            <a:r>
              <a:rPr lang="en" sz="1300" b="1" dirty="0">
                <a:latin typeface="Roboto"/>
                <a:ea typeface="Roboto"/>
                <a:cs typeface="Roboto"/>
                <a:sym typeface="Roboto"/>
              </a:rPr>
              <a:t> pro HR, </a:t>
            </a:r>
            <a:r>
              <a:rPr lang="en" sz="1300" b="1" dirty="0" err="1">
                <a:latin typeface="Roboto"/>
                <a:ea typeface="Roboto"/>
                <a:cs typeface="Roboto"/>
                <a:sym typeface="Roboto"/>
              </a:rPr>
              <a:t>vedení</a:t>
            </a:r>
            <a:r>
              <a:rPr lang="en" sz="1300" b="1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300" b="1" dirty="0" err="1">
                <a:latin typeface="Roboto"/>
                <a:ea typeface="Roboto"/>
                <a:cs typeface="Roboto"/>
                <a:sym typeface="Roboto"/>
              </a:rPr>
              <a:t>manažery</a:t>
            </a:r>
            <a:r>
              <a:rPr lang="en" sz="1300" b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13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676200" y="2335312"/>
            <a:ext cx="3483600" cy="988334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b="1" dirty="0">
                <a:latin typeface="Roboto"/>
                <a:ea typeface="Roboto"/>
                <a:cs typeface="Roboto"/>
                <a:sym typeface="Roboto Light"/>
              </a:rPr>
              <a:t>Arnoldův report analyzuje AI </a:t>
            </a:r>
            <a:r>
              <a:rPr lang="cs-CZ" sz="1200" dirty="0">
                <a:latin typeface="Roboto Light"/>
                <a:ea typeface="Roboto Light"/>
                <a:cs typeface="Roboto Light"/>
                <a:sym typeface="Roboto Light"/>
              </a:rPr>
              <a:t>a vytváří se chytré shrnutí za průzkumu nebo </a:t>
            </a:r>
            <a:r>
              <a:rPr lang="cs-CZ" sz="1200" dirty="0" err="1">
                <a:latin typeface="Roboto Light"/>
                <a:ea typeface="Roboto Light"/>
                <a:cs typeface="Roboto Light"/>
                <a:sym typeface="Roboto Light"/>
              </a:rPr>
              <a:t>onboarding</a:t>
            </a:r>
            <a:r>
              <a:rPr lang="cs-CZ" sz="1200" dirty="0">
                <a:latin typeface="Roboto Light"/>
                <a:ea typeface="Roboto Light"/>
                <a:cs typeface="Roboto Light"/>
                <a:sym typeface="Roboto Light"/>
              </a:rPr>
              <a:t> nováčka (co funguje a co vyžaduje pozornost).</a:t>
            </a:r>
            <a:endParaRPr sz="12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676200" y="3707250"/>
            <a:ext cx="3483600" cy="12312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Manažeři a HR mohou s výsledky okamžitě a efektivně pracovat a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rozhodovat se na základě dat, ne domněnek.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9F1EC5E-DA14-8A21-6A48-8610E0C0F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205" y="1327003"/>
            <a:ext cx="2520064" cy="3388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2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 sz="3500">
                <a:solidFill>
                  <a:schemeClr val="dk1"/>
                </a:solidFill>
              </a:rPr>
              <a:t>Pomoc s představením a využitím naplno</a:t>
            </a:r>
            <a:endParaRPr sz="35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676200" y="1146050"/>
            <a:ext cx="3483600" cy="1040100"/>
          </a:xfrm>
          <a:prstGeom prst="wedgeRoundRectCallout">
            <a:avLst>
              <a:gd name="adj1" fmla="val 61787"/>
              <a:gd name="adj2" fmla="val 18620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Živí kolegové z Customer Success týmu Arnolda vám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pomohou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představení k manažerům a zaměstnancům.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676200" y="2518012"/>
            <a:ext cx="3483600" cy="8574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Pomůžeme vám s kampaní ve firmě, </a:t>
            </a:r>
            <a:br>
              <a:rPr lang="en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b="1">
                <a:latin typeface="Roboto"/>
                <a:ea typeface="Roboto"/>
                <a:cs typeface="Roboto"/>
                <a:sym typeface="Roboto"/>
              </a:rPr>
              <a:t>aby se zaměstnanci na Arnolda těšili.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676200" y="3707250"/>
            <a:ext cx="3483600" cy="12312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V průběhu spolupráce Customer Success tým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pomáhá s tvorbou vlastních témata a využívání Arnolda naplno.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088" y="1518450"/>
            <a:ext cx="3897000" cy="2188800"/>
          </a:xfrm>
          <a:prstGeom prst="flowChartAlternateProcess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5"/>
          <p:cNvGrpSpPr/>
          <p:nvPr/>
        </p:nvGrpSpPr>
        <p:grpSpPr>
          <a:xfrm>
            <a:off x="964685" y="1829079"/>
            <a:ext cx="6360401" cy="1507356"/>
            <a:chOff x="2731387" y="1764625"/>
            <a:chExt cx="7072613" cy="1648825"/>
          </a:xfrm>
        </p:grpSpPr>
        <p:pic>
          <p:nvPicPr>
            <p:cNvPr id="241" name="Google Shape;24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31387" y="1764625"/>
              <a:ext cx="1543475" cy="110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5"/>
            <p:cNvSpPr txBox="1"/>
            <p:nvPr/>
          </p:nvSpPr>
          <p:spPr>
            <a:xfrm>
              <a:off x="4572000" y="1797050"/>
              <a:ext cx="5232000" cy="16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E-mailem, smskou nebo přes QR kód</a:t>
              </a:r>
              <a:endParaRPr sz="25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just" rtl="0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umí pozvat účastníky k rozhovoru e-mailem, smskou nebo třeba QR kódem vylepeným po výrobní hale. Pokud lidé nemají firemní e-mail ani mobilní telefon, můžou Arnolda vyplnit zaměstnanci formou sdíleného „kiosku” ve společných prostorách.</a:t>
              </a:r>
              <a:endParaRPr sz="9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43" name="Google Shape;243;p35"/>
          <p:cNvGrpSpPr/>
          <p:nvPr/>
        </p:nvGrpSpPr>
        <p:grpSpPr>
          <a:xfrm>
            <a:off x="667850" y="414519"/>
            <a:ext cx="5863346" cy="1793112"/>
            <a:chOff x="571950" y="148025"/>
            <a:chExt cx="6519900" cy="1961400"/>
          </a:xfrm>
        </p:grpSpPr>
        <p:sp>
          <p:nvSpPr>
            <p:cNvPr id="244" name="Google Shape;244;p35"/>
            <p:cNvSpPr txBox="1"/>
            <p:nvPr/>
          </p:nvSpPr>
          <p:spPr>
            <a:xfrm>
              <a:off x="1915650" y="148025"/>
              <a:ext cx="5176200" cy="19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se domluví</a:t>
              </a:r>
              <a:endParaRPr sz="25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just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Komunikujete v rámci společnosti více jazyky? Potřebujete provést stejný výzkum zároveň i na pobočkách v zahraničí? Žádný problém. Arnold se nyní kompletně domluví třemi jazyky – anglicky, česky a slovensky. Učí se jich ale mnoho dalších.</a:t>
              </a:r>
              <a:endParaRPr sz="9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45" name="Google Shape;24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950" y="148025"/>
              <a:ext cx="1175575" cy="1175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35"/>
          <p:cNvGrpSpPr/>
          <p:nvPr/>
        </p:nvGrpSpPr>
        <p:grpSpPr>
          <a:xfrm>
            <a:off x="723801" y="3265650"/>
            <a:ext cx="6960775" cy="1877858"/>
            <a:chOff x="803900" y="3637869"/>
            <a:chExt cx="7740214" cy="2054100"/>
          </a:xfrm>
        </p:grpSpPr>
        <p:pic>
          <p:nvPicPr>
            <p:cNvPr id="247" name="Google Shape;247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900" y="3746025"/>
              <a:ext cx="1152600" cy="870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48" name="Google Shape;248;p35"/>
            <p:cNvSpPr txBox="1"/>
            <p:nvPr/>
          </p:nvSpPr>
          <p:spPr>
            <a:xfrm>
              <a:off x="2251914" y="3637869"/>
              <a:ext cx="6292200" cy="20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je bezpečný</a:t>
              </a:r>
              <a:endParaRPr sz="12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694944" lvl="0" indent="0" algn="just" rtl="0">
                <a:lnSpc>
                  <a:spcPct val="150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využívá bezpečná hesla a dvoufaktorové ověřování. Všechny uložené informace jsou v souladu s GDPR. Bezpečnost je monitorovaná i penetračními testy. Vše máme detailně popsáno </a:t>
              </a:r>
              <a:r>
                <a:rPr lang="en" sz="900" u="sng">
                  <a:solidFill>
                    <a:srgbClr val="04B7EF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 technických specifikacích</a:t>
              </a: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(v angličtině).</a:t>
              </a:r>
              <a:endParaRPr sz="8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26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Přínosy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Arnolda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společnosti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Návratnost</a:t>
            </a:r>
            <a:r>
              <a:rPr lang="en" sz="2400" dirty="0"/>
              <a:t> </a:t>
            </a:r>
            <a:r>
              <a:rPr lang="en" sz="2400" dirty="0" err="1"/>
              <a:t>investice</a:t>
            </a:r>
            <a:r>
              <a:rPr lang="en" sz="2400" dirty="0"/>
              <a:t> je </a:t>
            </a:r>
            <a:r>
              <a:rPr lang="en" sz="2400" dirty="0" err="1"/>
              <a:t>individuální</a:t>
            </a:r>
            <a:r>
              <a:rPr lang="en" sz="2400" dirty="0"/>
              <a:t> pro </a:t>
            </a:r>
            <a:r>
              <a:rPr lang="en" sz="2400" dirty="0" err="1"/>
              <a:t>každou</a:t>
            </a:r>
            <a:r>
              <a:rPr lang="en" sz="2400" dirty="0"/>
              <a:t> </a:t>
            </a:r>
            <a:r>
              <a:rPr lang="en" sz="2400" dirty="0" err="1"/>
              <a:t>firmu</a:t>
            </a:r>
            <a:endParaRPr sz="2400" dirty="0"/>
          </a:p>
          <a:p>
            <a:pPr marL="457200" lvl="0" indent="-317500" algn="l" rtl="0">
              <a:spcBef>
                <a:spcPts val="56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Podpora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retence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400" dirty="0" err="1"/>
              <a:t>Kontinuální</a:t>
            </a:r>
            <a:r>
              <a:rPr lang="en" sz="1400" dirty="0"/>
              <a:t> </a:t>
            </a:r>
            <a:r>
              <a:rPr lang="en" sz="1400" dirty="0" err="1"/>
              <a:t>mapování</a:t>
            </a:r>
            <a:r>
              <a:rPr lang="en" sz="1400" dirty="0"/>
              <a:t> </a:t>
            </a:r>
            <a:r>
              <a:rPr lang="en" sz="1400" dirty="0" err="1"/>
              <a:t>spokojenosti</a:t>
            </a:r>
            <a:r>
              <a:rPr lang="en" sz="1400" dirty="0"/>
              <a:t> </a:t>
            </a:r>
            <a:r>
              <a:rPr lang="en" sz="1400" dirty="0" err="1"/>
              <a:t>zam</a:t>
            </a:r>
            <a:r>
              <a:rPr lang="en" sz="1400" dirty="0"/>
              <a:t>. a </a:t>
            </a:r>
            <a:r>
              <a:rPr lang="en" sz="1400" dirty="0" err="1"/>
              <a:t>dalších</a:t>
            </a:r>
            <a:r>
              <a:rPr lang="en" sz="1400" dirty="0"/>
              <a:t> </a:t>
            </a:r>
            <a:r>
              <a:rPr lang="en" sz="1400" dirty="0" err="1"/>
              <a:t>oblastí</a:t>
            </a:r>
            <a:r>
              <a:rPr lang="en" sz="1400" dirty="0"/>
              <a:t> v </a:t>
            </a:r>
            <a:r>
              <a:rPr lang="en" sz="1400" dirty="0" err="1"/>
              <a:t>průběhu</a:t>
            </a:r>
            <a:r>
              <a:rPr lang="en" sz="1400" dirty="0"/>
              <a:t> </a:t>
            </a:r>
            <a:r>
              <a:rPr lang="en" sz="1400" dirty="0" err="1"/>
              <a:t>roku</a:t>
            </a:r>
            <a:r>
              <a:rPr lang="en" sz="1400" dirty="0"/>
              <a:t> </a:t>
            </a:r>
            <a:r>
              <a:rPr lang="en" sz="1400" dirty="0" err="1"/>
              <a:t>může</a:t>
            </a:r>
            <a:r>
              <a:rPr lang="en" sz="1400" dirty="0"/>
              <a:t> </a:t>
            </a:r>
            <a:r>
              <a:rPr lang="en" sz="1400" dirty="0" err="1"/>
              <a:t>snížit</a:t>
            </a:r>
            <a:r>
              <a:rPr lang="en" sz="1400" dirty="0"/>
              <a:t> </a:t>
            </a:r>
            <a:r>
              <a:rPr lang="en" sz="1400" dirty="0" err="1"/>
              <a:t>náklady</a:t>
            </a:r>
            <a:r>
              <a:rPr lang="en" sz="1400" dirty="0"/>
              <a:t> </a:t>
            </a:r>
            <a:r>
              <a:rPr lang="en" sz="1400" dirty="0" err="1"/>
              <a:t>na</a:t>
            </a:r>
            <a:r>
              <a:rPr lang="en" sz="1400" dirty="0"/>
              <a:t> </a:t>
            </a:r>
            <a:r>
              <a:rPr lang="en" sz="1400" dirty="0" err="1"/>
              <a:t>nábor</a:t>
            </a:r>
            <a:r>
              <a:rPr lang="en" sz="1400" dirty="0"/>
              <a:t> a </a:t>
            </a:r>
            <a:r>
              <a:rPr lang="en" sz="1400" dirty="0" err="1"/>
              <a:t>zaškolení</a:t>
            </a:r>
            <a:r>
              <a:rPr lang="en" sz="1400" dirty="0"/>
              <a:t> </a:t>
            </a:r>
            <a:r>
              <a:rPr lang="en" sz="1400" dirty="0" err="1"/>
              <a:t>nových</a:t>
            </a:r>
            <a:r>
              <a:rPr lang="en" sz="1400" dirty="0"/>
              <a:t> </a:t>
            </a:r>
            <a:r>
              <a:rPr lang="en" sz="1400" dirty="0" err="1"/>
              <a:t>zaměstnanců</a:t>
            </a:r>
            <a:r>
              <a:rPr lang="en" sz="1400" dirty="0"/>
              <a:t>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Digitalizace</a:t>
            </a:r>
            <a:r>
              <a:rPr lang="en" sz="1400" dirty="0"/>
              <a:t> </a:t>
            </a:r>
            <a:r>
              <a:rPr lang="en" sz="1400" dirty="0" err="1"/>
              <a:t>zpětné</a:t>
            </a:r>
            <a:r>
              <a:rPr lang="en" sz="1400" dirty="0"/>
              <a:t> </a:t>
            </a:r>
            <a:r>
              <a:rPr lang="en" sz="1400" dirty="0" err="1"/>
              <a:t>vazby</a:t>
            </a:r>
            <a:r>
              <a:rPr lang="en" sz="1400" dirty="0"/>
              <a:t> vs. </a:t>
            </a:r>
            <a:r>
              <a:rPr lang="en" sz="1400" dirty="0" err="1"/>
              <a:t>mzdové</a:t>
            </a:r>
            <a:r>
              <a:rPr lang="en" sz="1400" dirty="0"/>
              <a:t> </a:t>
            </a:r>
            <a:r>
              <a:rPr lang="en" sz="1400" dirty="0" err="1"/>
              <a:t>náklady</a:t>
            </a:r>
            <a:r>
              <a:rPr lang="en" sz="1400" dirty="0"/>
              <a:t> pro </a:t>
            </a:r>
            <a:r>
              <a:rPr lang="en" sz="1400" dirty="0" err="1"/>
              <a:t>realizaci</a:t>
            </a:r>
            <a:r>
              <a:rPr lang="en" sz="1400" dirty="0"/>
              <a:t> </a:t>
            </a:r>
            <a:r>
              <a:rPr lang="en" sz="1400" dirty="0" err="1"/>
              <a:t>zaměstnaneckých</a:t>
            </a:r>
            <a:r>
              <a:rPr lang="en" sz="1400" dirty="0"/>
              <a:t> </a:t>
            </a:r>
            <a:r>
              <a:rPr lang="en" sz="1400" dirty="0" err="1"/>
              <a:t>průzkumů</a:t>
            </a:r>
            <a:r>
              <a:rPr lang="en" sz="1400" dirty="0"/>
              <a:t>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Automatizace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mapování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adaptace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dirty="0" err="1"/>
              <a:t>nových</a:t>
            </a:r>
            <a:r>
              <a:rPr lang="en" sz="1400" dirty="0"/>
              <a:t> </a:t>
            </a:r>
            <a:r>
              <a:rPr lang="en" sz="1400" dirty="0" err="1"/>
              <a:t>zaměstnanců</a:t>
            </a:r>
            <a:r>
              <a:rPr lang="en" sz="1400" dirty="0"/>
              <a:t> </a:t>
            </a:r>
            <a:r>
              <a:rPr lang="en" sz="1400" dirty="0" err="1"/>
              <a:t>přes</a:t>
            </a:r>
            <a:r>
              <a:rPr lang="en" sz="1400" dirty="0"/>
              <a:t> </a:t>
            </a:r>
            <a:r>
              <a:rPr lang="en" sz="1400" dirty="0" err="1"/>
              <a:t>Arnolda</a:t>
            </a:r>
            <a:r>
              <a:rPr lang="en" sz="1400" dirty="0"/>
              <a:t> vs. </a:t>
            </a:r>
            <a:r>
              <a:rPr lang="en" sz="1400" dirty="0" err="1"/>
              <a:t>mzdové</a:t>
            </a:r>
            <a:r>
              <a:rPr lang="en" sz="1400" dirty="0"/>
              <a:t> </a:t>
            </a:r>
            <a:r>
              <a:rPr lang="en" sz="1400" dirty="0" err="1"/>
              <a:t>náklady</a:t>
            </a:r>
            <a:r>
              <a:rPr lang="en" sz="1400" dirty="0"/>
              <a:t>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Arnold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sníží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náročnost</a:t>
            </a:r>
            <a:r>
              <a:rPr lang="en" sz="1400" dirty="0"/>
              <a:t> </a:t>
            </a:r>
            <a:r>
              <a:rPr lang="en" sz="1400" dirty="0" err="1"/>
              <a:t>odpovídání</a:t>
            </a:r>
            <a:r>
              <a:rPr lang="en" sz="1400" dirty="0"/>
              <a:t> </a:t>
            </a:r>
            <a:r>
              <a:rPr lang="en" sz="1400" dirty="0" err="1"/>
              <a:t>na</a:t>
            </a:r>
            <a:r>
              <a:rPr lang="en" sz="1400" dirty="0"/>
              <a:t> </a:t>
            </a:r>
            <a:r>
              <a:rPr lang="en" sz="1400" dirty="0" err="1"/>
              <a:t>dotazníky</a:t>
            </a:r>
            <a:r>
              <a:rPr lang="en" sz="1400" dirty="0"/>
              <a:t>, </a:t>
            </a:r>
            <a:r>
              <a:rPr lang="en" sz="1400" dirty="0" err="1"/>
              <a:t>čas</a:t>
            </a:r>
            <a:r>
              <a:rPr lang="en" sz="1400" dirty="0"/>
              <a:t> </a:t>
            </a:r>
            <a:r>
              <a:rPr lang="en" sz="1400" dirty="0" err="1"/>
              <a:t>potřebný</a:t>
            </a:r>
            <a:r>
              <a:rPr lang="en" sz="1400" dirty="0"/>
              <a:t> </a:t>
            </a:r>
            <a:r>
              <a:rPr lang="en" sz="1400" dirty="0" err="1"/>
              <a:t>ke</a:t>
            </a:r>
            <a:r>
              <a:rPr lang="en" sz="1400" dirty="0"/>
              <a:t> </a:t>
            </a:r>
            <a:r>
              <a:rPr lang="en" sz="1400" dirty="0" err="1"/>
              <a:t>zpracování</a:t>
            </a:r>
            <a:r>
              <a:rPr lang="en" sz="1400" dirty="0"/>
              <a:t> </a:t>
            </a:r>
            <a:r>
              <a:rPr lang="en" sz="1400" dirty="0" err="1"/>
              <a:t>výsledků</a:t>
            </a:r>
            <a:r>
              <a:rPr lang="en" sz="1400" dirty="0"/>
              <a:t> a </a:t>
            </a:r>
            <a:r>
              <a:rPr lang="en" sz="1400" dirty="0" err="1"/>
              <a:t>seznamování</a:t>
            </a:r>
            <a:r>
              <a:rPr lang="en" sz="1400" dirty="0"/>
              <a:t> se s </a:t>
            </a:r>
            <a:r>
              <a:rPr lang="en" sz="1400" dirty="0" err="1"/>
              <a:t>výsledky</a:t>
            </a:r>
            <a:r>
              <a:rPr lang="en" sz="1400" dirty="0"/>
              <a:t> </a:t>
            </a:r>
            <a:r>
              <a:rPr lang="en" sz="1400" dirty="0" err="1"/>
              <a:t>průzkumů</a:t>
            </a:r>
            <a:r>
              <a:rPr lang="en" sz="1400" dirty="0"/>
              <a:t> </a:t>
            </a:r>
            <a:r>
              <a:rPr lang="en" sz="1400" dirty="0" err="1"/>
              <a:t>na</a:t>
            </a:r>
            <a:r>
              <a:rPr lang="en" sz="1400" dirty="0"/>
              <a:t> </a:t>
            </a:r>
            <a:r>
              <a:rPr lang="en" sz="1400" dirty="0" err="1"/>
              <a:t>jednotky</a:t>
            </a:r>
            <a:r>
              <a:rPr lang="en" sz="1400" dirty="0"/>
              <a:t> </a:t>
            </a:r>
            <a:r>
              <a:rPr lang="en" sz="1400" dirty="0" err="1"/>
              <a:t>minut</a:t>
            </a:r>
            <a:r>
              <a:rPr lang="en" sz="1400" dirty="0"/>
              <a:t>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Moderní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nástroj</a:t>
            </a:r>
            <a:r>
              <a:rPr lang="en" sz="1400" dirty="0"/>
              <a:t>, </a:t>
            </a:r>
            <a:r>
              <a:rPr lang="en" sz="1400" dirty="0" err="1"/>
              <a:t>který</a:t>
            </a:r>
            <a:r>
              <a:rPr lang="en" sz="1400" dirty="0"/>
              <a:t> </a:t>
            </a:r>
            <a:r>
              <a:rPr lang="en" sz="1400" dirty="0" err="1"/>
              <a:t>si</a:t>
            </a:r>
            <a:r>
              <a:rPr lang="en" sz="1400" dirty="0"/>
              <a:t> </a:t>
            </a:r>
            <a:r>
              <a:rPr lang="en" sz="1400" dirty="0" err="1"/>
              <a:t>často</a:t>
            </a:r>
            <a:r>
              <a:rPr lang="en" sz="1400" dirty="0"/>
              <a:t> </a:t>
            </a:r>
            <a:r>
              <a:rPr lang="en" sz="1400" dirty="0" err="1"/>
              <a:t>zaměstnanci</a:t>
            </a:r>
            <a:r>
              <a:rPr lang="en" sz="1400" dirty="0"/>
              <a:t> </a:t>
            </a:r>
            <a:r>
              <a:rPr lang="en" sz="1400" dirty="0" err="1"/>
              <a:t>oblíbí</a:t>
            </a:r>
            <a:r>
              <a:rPr lang="en" sz="1400" dirty="0"/>
              <a:t> (</a:t>
            </a:r>
            <a:r>
              <a:rPr lang="en" sz="1400" dirty="0" err="1"/>
              <a:t>lepší</a:t>
            </a:r>
            <a:r>
              <a:rPr lang="en" sz="1400" dirty="0"/>
              <a:t> </a:t>
            </a:r>
            <a:r>
              <a:rPr lang="en" sz="1400" dirty="0" err="1"/>
              <a:t>vnímání</a:t>
            </a:r>
            <a:r>
              <a:rPr lang="en" sz="1400" dirty="0"/>
              <a:t> </a:t>
            </a:r>
            <a:r>
              <a:rPr lang="en" sz="1400" dirty="0" err="1"/>
              <a:t>zaměstnavatele</a:t>
            </a:r>
            <a:r>
              <a:rPr lang="en" sz="1400" dirty="0"/>
              <a:t> a </a:t>
            </a:r>
            <a:r>
              <a:rPr lang="en" sz="1400" dirty="0" err="1"/>
              <a:t>vnímání</a:t>
            </a:r>
            <a:r>
              <a:rPr lang="en" sz="1400" dirty="0"/>
              <a:t> </a:t>
            </a:r>
            <a:r>
              <a:rPr lang="en" sz="1400" dirty="0" err="1"/>
              <a:t>lidí</a:t>
            </a:r>
            <a:r>
              <a:rPr lang="en" sz="1400" dirty="0"/>
              <a:t>, </a:t>
            </a:r>
            <a:r>
              <a:rPr lang="en" sz="1400" dirty="0" err="1"/>
              <a:t>že</a:t>
            </a:r>
            <a:r>
              <a:rPr lang="en" sz="1400" dirty="0"/>
              <a:t> se </a:t>
            </a:r>
            <a:r>
              <a:rPr lang="en" sz="1400" dirty="0" err="1"/>
              <a:t>zaměstnavatel</a:t>
            </a:r>
            <a:r>
              <a:rPr lang="en" sz="1400" dirty="0"/>
              <a:t> </a:t>
            </a:r>
            <a:r>
              <a:rPr lang="en" sz="1400" dirty="0" err="1"/>
              <a:t>zajímá</a:t>
            </a:r>
            <a:r>
              <a:rPr lang="en" sz="1400" dirty="0"/>
              <a:t>).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Vyšší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zapojení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manažerů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práce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s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lidmi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dirty="0"/>
              <a:t>a </a:t>
            </a:r>
            <a:r>
              <a:rPr lang="en" sz="1400" dirty="0" err="1"/>
              <a:t>lepší</a:t>
            </a:r>
            <a:r>
              <a:rPr lang="en" sz="1400" dirty="0"/>
              <a:t> data pro </a:t>
            </a:r>
            <a:r>
              <a:rPr lang="en" sz="1400" dirty="0" err="1"/>
              <a:t>práci</a:t>
            </a:r>
            <a:r>
              <a:rPr lang="en" sz="1400" dirty="0"/>
              <a:t> s </a:t>
            </a:r>
            <a:r>
              <a:rPr lang="en" sz="1400" dirty="0" err="1"/>
              <a:t>týmem</a:t>
            </a:r>
            <a:r>
              <a:rPr lang="en" sz="1400" dirty="0"/>
              <a:t>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Odhalení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lidí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vyžadujících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latin typeface="Roboto"/>
                <a:ea typeface="Roboto"/>
                <a:cs typeface="Roboto"/>
                <a:sym typeface="Roboto"/>
              </a:rPr>
              <a:t>pozornost</a:t>
            </a:r>
            <a:r>
              <a:rPr lang="en" sz="1400" dirty="0"/>
              <a:t> (v SSI Group </a:t>
            </a:r>
            <a:r>
              <a:rPr lang="en" sz="1400" dirty="0" err="1"/>
              <a:t>nebo</a:t>
            </a:r>
            <a:r>
              <a:rPr lang="en" sz="1400" dirty="0"/>
              <a:t> </a:t>
            </a:r>
            <a:r>
              <a:rPr lang="en" sz="1400" dirty="0" err="1"/>
              <a:t>Digiteq</a:t>
            </a:r>
            <a:r>
              <a:rPr lang="en" sz="1400" dirty="0"/>
              <a:t> Automotive Arnold </a:t>
            </a:r>
            <a:r>
              <a:rPr lang="en" sz="1400" dirty="0" err="1"/>
              <a:t>upozornil</a:t>
            </a:r>
            <a:r>
              <a:rPr lang="en" sz="1400" dirty="0"/>
              <a:t> </a:t>
            </a:r>
            <a:r>
              <a:rPr lang="en" sz="1400" dirty="0" err="1"/>
              <a:t>na</a:t>
            </a:r>
            <a:r>
              <a:rPr lang="en" sz="1400" dirty="0"/>
              <a:t> </a:t>
            </a:r>
            <a:r>
              <a:rPr lang="en" sz="1400" dirty="0" err="1"/>
              <a:t>zaměstnance</a:t>
            </a:r>
            <a:r>
              <a:rPr lang="en" sz="1400" dirty="0"/>
              <a:t> s </a:t>
            </a:r>
            <a:r>
              <a:rPr lang="en" sz="1400" dirty="0" err="1"/>
              <a:t>možností</a:t>
            </a:r>
            <a:r>
              <a:rPr lang="en" sz="1400" dirty="0"/>
              <a:t> </a:t>
            </a:r>
            <a:r>
              <a:rPr lang="en" sz="1400" dirty="0" err="1"/>
              <a:t>odchodu</a:t>
            </a:r>
            <a:r>
              <a:rPr lang="en" sz="1400" dirty="0"/>
              <a:t>).</a:t>
            </a:r>
            <a:endParaRPr sz="1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P_prezka">
  <a:themeElements>
    <a:clrScheme name="Vlastní 24">
      <a:dk1>
        <a:srgbClr val="000000"/>
      </a:dk1>
      <a:lt1>
        <a:srgbClr val="FFFFFF"/>
      </a:lt1>
      <a:dk2>
        <a:srgbClr val="213E7D"/>
      </a:dk2>
      <a:lt2>
        <a:srgbClr val="F8F8F8"/>
      </a:lt2>
      <a:accent1>
        <a:srgbClr val="213E7D"/>
      </a:accent1>
      <a:accent2>
        <a:srgbClr val="50BCC9"/>
      </a:accent2>
      <a:accent3>
        <a:srgbClr val="7F807F"/>
      </a:accent3>
      <a:accent4>
        <a:srgbClr val="3A3B3A"/>
      </a:accent4>
      <a:accent5>
        <a:srgbClr val="6B387F"/>
      </a:accent5>
      <a:accent6>
        <a:srgbClr val="50BCC9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717</Words>
  <Application>Microsoft Macintosh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Roboto Medium</vt:lpstr>
      <vt:lpstr>Quicksand</vt:lpstr>
      <vt:lpstr>Roboto Light</vt:lpstr>
      <vt:lpstr>Montserrat Light</vt:lpstr>
      <vt:lpstr>Montserrat</vt:lpstr>
      <vt:lpstr>Roboto</vt:lpstr>
      <vt:lpstr>Noto Sans Symbols</vt:lpstr>
      <vt:lpstr>Arial</vt:lpstr>
      <vt:lpstr>DP_prezka</vt:lpstr>
      <vt:lpstr>Ahoj, já jsem Arnold! Ukážu ti, jak ti pomůžu zvýšit atraktivitu a dopad zaměstnanecých průzkumů</vt:lpstr>
      <vt:lpstr>Průzkumy, které zaměstnance rozmluví a mají dopad. </vt:lpstr>
      <vt:lpstr>Připravená i vlastní témata</vt:lpstr>
      <vt:lpstr>Připravená i vlastní témata</vt:lpstr>
      <vt:lpstr>Průzkum = krátká konverzace</vt:lpstr>
      <vt:lpstr>Chytré AI reporty  </vt:lpstr>
      <vt:lpstr>Pomoc s představením a využitím naplno  </vt:lpstr>
      <vt:lpstr>PowerPoint Presentation</vt:lpstr>
      <vt:lpstr>Přínosy Arnolda ve společnosti</vt:lpstr>
      <vt:lpstr>Ceník</vt:lpstr>
      <vt:lpstr>Kde si s Arnoldem povídají?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Ahoj, já jsem Arnold!</dc:title>
  <cp:lastModifiedBy>Musil Michal</cp:lastModifiedBy>
  <cp:revision>6</cp:revision>
  <dcterms:modified xsi:type="dcterms:W3CDTF">2024-11-01T08:46:53Z</dcterms:modified>
</cp:coreProperties>
</file>