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8"/>
  </p:notesMasterIdLst>
  <p:sldIdLst>
    <p:sldId id="256" r:id="rId5"/>
    <p:sldId id="257" r:id="rId6"/>
    <p:sldId id="258" r:id="rId7"/>
    <p:sldId id="325" r:id="rId8"/>
    <p:sldId id="259" r:id="rId9"/>
    <p:sldId id="269" r:id="rId10"/>
    <p:sldId id="332" r:id="rId11"/>
    <p:sldId id="262" r:id="rId12"/>
    <p:sldId id="263" r:id="rId13"/>
    <p:sldId id="324" r:id="rId14"/>
    <p:sldId id="289" r:id="rId15"/>
    <p:sldId id="284" r:id="rId16"/>
    <p:sldId id="264" r:id="rId17"/>
  </p:sldIdLst>
  <p:sldSz cx="9144000" cy="5143500" type="screen16x9"/>
  <p:notesSz cx="6858000" cy="9144000"/>
  <p:embeddedFontLst>
    <p:embeddedFont>
      <p:font typeface="Quicksand" panose="020B0604020202020204" charset="0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D2AAF-25D5-3E84-447A-6D1DE93B25AA}" v="539" dt="2024-11-01T10:20:37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4"/>
    <p:restoredTop sz="94694"/>
  </p:normalViewPr>
  <p:slideViewPr>
    <p:cSldViewPr snapToGrid="0">
      <p:cViewPr varScale="1">
        <p:scale>
          <a:sx n="161" d="100"/>
          <a:sy n="161" d="100"/>
        </p:scale>
        <p:origin x="119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3687a5bf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3687a5bf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13687a5bf7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3CA0526D-C8BF-8974-110E-37FB40B9E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2a0c5b463_0_0:notes">
            <a:extLst>
              <a:ext uri="{FF2B5EF4-FFF2-40B4-BE49-F238E27FC236}">
                <a16:creationId xmlns:a16="http://schemas.microsoft.com/office/drawing/2014/main" id="{51BA7FA4-9A74-3ACF-FCE1-921504B7DE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2a0c5b463_0_0:notes">
            <a:extLst>
              <a:ext uri="{FF2B5EF4-FFF2-40B4-BE49-F238E27FC236}">
                <a16:creationId xmlns:a16="http://schemas.microsoft.com/office/drawing/2014/main" id="{FFD19097-9426-6BF5-6EDC-D83FDA211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52a0c5b463_0_0:notes">
            <a:extLst>
              <a:ext uri="{FF2B5EF4-FFF2-40B4-BE49-F238E27FC236}">
                <a16:creationId xmlns:a16="http://schemas.microsoft.com/office/drawing/2014/main" id="{B1D27E73-3E0A-0D80-60AB-FD1088A991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44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F36F7524-2CD1-46C4-C758-3A20AEAC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2a0c5b463_0_0:notes">
            <a:extLst>
              <a:ext uri="{FF2B5EF4-FFF2-40B4-BE49-F238E27FC236}">
                <a16:creationId xmlns:a16="http://schemas.microsoft.com/office/drawing/2014/main" id="{23BB815A-F22C-0381-4174-53260633F6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2a0c5b463_0_0:notes">
            <a:extLst>
              <a:ext uri="{FF2B5EF4-FFF2-40B4-BE49-F238E27FC236}">
                <a16:creationId xmlns:a16="http://schemas.microsoft.com/office/drawing/2014/main" id="{9D18BE82-2215-B0BD-D3FC-ACA24E907F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52a0c5b463_0_0:notes">
            <a:extLst>
              <a:ext uri="{FF2B5EF4-FFF2-40B4-BE49-F238E27FC236}">
                <a16:creationId xmlns:a16="http://schemas.microsoft.com/office/drawing/2014/main" id="{27E542CE-1850-2FC5-4A9D-5C8172E5AA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82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510ec83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510ec83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https://www.arnold-robot.com/cs/reference/</a:t>
            </a:r>
            <a:endParaRPr/>
          </a:p>
        </p:txBody>
      </p:sp>
      <p:sp>
        <p:nvSpPr>
          <p:cNvPr id="252" name="Google Shape;252;g12510ec83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7f0b8ac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17f0b8ac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e6842100c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1e6842100c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e6842100c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1e6842100c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5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24712c6d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124712c6d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22a262ad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522a262ad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22a262ad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522a262ad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22a262ad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522a262ad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522a262ad7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2a0c5b4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2a0c5b4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52a0c5b46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a">
  <p:cSld name="Předěl 1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32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9748" y="370403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011014" y="12215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3" name="Google Shape;73;p14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5" name="Google Shape;75;p14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m">
  <p:cSld name="1_ty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5" name="Google Shape;85;p15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sah">
  <p:cSld name="1_obsah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5" name="Google Shape;95;p17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17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7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7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7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17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razek">
  <p:cSld name="1_Obraze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19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" name="Google Shape;109;p19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m">
  <p:cSld name="2_ty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2012478" y="1246602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2012478" y="1675226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2012478" y="3015430"/>
            <a:ext cx="4540722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4"/>
          </p:nvPr>
        </p:nvSpPr>
        <p:spPr>
          <a:xfrm>
            <a:off x="2012478" y="3444055"/>
            <a:ext cx="6674322" cy="115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9" name="Google Shape;119;p20"/>
          <p:cNvCxnSpPr/>
          <p:nvPr/>
        </p:nvCxnSpPr>
        <p:spPr>
          <a:xfrm>
            <a:off x="451360" y="454447"/>
            <a:ext cx="0" cy="406250"/>
          </a:xfrm>
          <a:prstGeom prst="straightConnector1">
            <a:avLst/>
          </a:prstGeom>
          <a:noFill/>
          <a:ln w="571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sah">
  <p:cSld name="2_obsah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4577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57200" y="1230154"/>
            <a:ext cx="4457730" cy="32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Noto Sans Symbols"/>
              <a:buAutoNum type="arabicPlain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Noto Sans Symbols"/>
              <a:buAutoNum type="arabicPlain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Noto Sans Symbols"/>
              <a:buAutoNum type="arabicPlain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4914930" y="0"/>
            <a:ext cx="422907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09708" y="4685047"/>
            <a:ext cx="426024" cy="3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9" name="Google Shape;129;p22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22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2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22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p22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p22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brazek">
  <p:cSld name="2_Obraze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 1">
  <p:cSld name="Předěl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ctrTitle"/>
          </p:nvPr>
        </p:nvSpPr>
        <p:spPr>
          <a:xfrm>
            <a:off x="2536031" y="1351571"/>
            <a:ext cx="4071938" cy="12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Roboto"/>
              <a:buNone/>
              <a:defRPr sz="45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4938" y="2530785"/>
            <a:ext cx="1393031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2564607" y="1107282"/>
            <a:ext cx="379250" cy="1299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3_Section header 2">
    <p:bg>
      <p:bgPr>
        <a:solidFill>
          <a:schemeClr val="accen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652073" y="547891"/>
            <a:ext cx="7834094" cy="53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652073" y="1272637"/>
            <a:ext cx="7834094" cy="336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"/>
              <a:buNone/>
              <a:defRPr sz="5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540992" y="4213868"/>
            <a:ext cx="1683062" cy="71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logo-basic-horizontal-cmyk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4550" y="4373179"/>
            <a:ext cx="668553" cy="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>
            <a:off x="0" y="227910"/>
            <a:ext cx="9144000" cy="374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6319132" y="4183859"/>
            <a:ext cx="0" cy="7737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94538" y="4128771"/>
            <a:ext cx="5110392" cy="8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Roboto Medium"/>
              <a:buNone/>
              <a:defRPr sz="2400" b="1" i="0" u="none" strike="noStrike" cap="none">
                <a:solidFill>
                  <a:srgbClr val="88888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722313" y="902122"/>
            <a:ext cx="7772400" cy="108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2313" y="1590683"/>
            <a:ext cx="77724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2" name="Google Shape;52;p10"/>
          <p:cNvCxnSpPr/>
          <p:nvPr/>
        </p:nvCxnSpPr>
        <p:spPr>
          <a:xfrm flipH="1">
            <a:off x="61967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10"/>
          <p:cNvCxnSpPr/>
          <p:nvPr/>
        </p:nvCxnSpPr>
        <p:spPr>
          <a:xfrm flipH="1">
            <a:off x="51703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10"/>
          <p:cNvCxnSpPr/>
          <p:nvPr/>
        </p:nvCxnSpPr>
        <p:spPr>
          <a:xfrm flipH="1">
            <a:off x="414393" y="103295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10"/>
          <p:cNvCxnSpPr/>
          <p:nvPr/>
        </p:nvCxnSpPr>
        <p:spPr>
          <a:xfrm flipH="1">
            <a:off x="838570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0"/>
          <p:cNvCxnSpPr/>
          <p:nvPr/>
        </p:nvCxnSpPr>
        <p:spPr>
          <a:xfrm flipH="1">
            <a:off x="828306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 flipH="1">
            <a:off x="8180420" y="1590685"/>
            <a:ext cx="102640" cy="40625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B2B">
              <a:alpha val="1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3276931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191919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hyperlink" Target="https://magazin.almacareer.com/cz/lide-se-neradi-sveruji-nadrizenym-s-problemy-arnoldovi-je-vsak-pov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magazin.almacareer.com/cz/jak-mit-nalodeni-novacku-pod-palcem-diky-digitalnimu-partaku-arnoldovi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hyperlink" Target="https://magazin.almacareer.com/cz/transformace-psychika-i-komunikacni-sumy-co-vsechno-uz-pomohl-vyresit-nas-arnold" TargetMode="Externa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hyperlink" Target="https://www.teamio.com/temp/arn-calc24b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nold-robot.com/cs/referenc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www.arnold-robot.com/cs/seznam-tem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rnold-robot.com/cs/seznam-tema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dmin.arnold-robot.com/svenPreviewPublic/13993/cs?accessKey=f4238d71-2dd6-415b-9fcd-c4db63c381d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rnold-robot.com/cs/seznam-temat/" TargetMode="External"/><Relationship Id="rId4" Type="http://schemas.openxmlformats.org/officeDocument/2006/relationships/hyperlink" Target="https://admin.arnold-robot.com/preview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talk.arnold-robot.com/report/22695694-aaa5-4a9a-a9f3-e95dd80e03b7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arnold-robot.com/cs/seznam-temat/" TargetMode="External"/><Relationship Id="rId9" Type="http://schemas.openxmlformats.org/officeDocument/2006/relationships/hyperlink" Target="https://talk.arnold-robot.com/report-sequence/a8af2b0b-2ad9-4633-a986-fb0c5ab77140?_gl=1*ymob0i*_gcl_au*MTUyMjc3MzE1NS4xNzI4ODkwMjIw*_ga*MTY3ODA1ODIyNS4xNjU2NDg5ODMx*_ga_5CYDWV9S95*MTczMDQ1NDE3Ni4zMDkuMS4xNzMwNDU0OTU3LjU2LjAuMA..&amp;added_on_from=null&amp;added_on_to=nu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nold-robot.com/cs/robot-arnold-technical-security-assurance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</a:rPr>
              <a:t>Ahoj, já jsem Arnold!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775" y="1215779"/>
            <a:ext cx="6724133" cy="37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1474175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0;p36">
            <a:extLst>
              <a:ext uri="{FF2B5EF4-FFF2-40B4-BE49-F238E27FC236}">
                <a16:creationId xmlns:a16="http://schemas.microsoft.com/office/drawing/2014/main" id="{B63DA1AB-D7E1-5CBC-A882-7605E5E5C6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Přínosy Arnold ve společnosti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9E77BE-457C-2245-F2C8-09BF5C384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89" y="1200151"/>
            <a:ext cx="8377766" cy="2985250"/>
          </a:xfrm>
        </p:spPr>
        <p:txBody>
          <a:bodyPr/>
          <a:lstStyle/>
          <a:p>
            <a:pPr>
              <a:buClr>
                <a:srgbClr val="50BCC9"/>
              </a:buClr>
              <a:buFont typeface="Wingdings" pitchFamily="2" charset="2"/>
              <a:buChar char="ü"/>
            </a:pPr>
            <a:r>
              <a:rPr lang="en" sz="1600" b="1" err="1">
                <a:latin typeface="Roboto"/>
                <a:ea typeface="Roboto"/>
                <a:cs typeface="Roboto"/>
              </a:rPr>
              <a:t>Snížení</a:t>
            </a:r>
            <a:r>
              <a:rPr lang="en" sz="1600" b="1" dirty="0">
                <a:latin typeface="Roboto"/>
                <a:ea typeface="Roboto"/>
                <a:cs typeface="Roboto"/>
              </a:rPr>
              <a:t> </a:t>
            </a:r>
            <a:r>
              <a:rPr lang="en" sz="1600" b="1" err="1">
                <a:latin typeface="Roboto"/>
                <a:ea typeface="Roboto"/>
                <a:cs typeface="Roboto"/>
              </a:rPr>
              <a:t>fluktuace</a:t>
            </a:r>
            <a:r>
              <a:rPr lang="en" sz="1600" b="1" dirty="0">
                <a:latin typeface="Roboto"/>
                <a:ea typeface="Roboto"/>
                <a:cs typeface="Roboto"/>
              </a:rPr>
              <a:t> </a:t>
            </a:r>
            <a:r>
              <a:rPr lang="en" sz="1600" b="1" err="1">
                <a:latin typeface="Roboto"/>
                <a:ea typeface="Roboto"/>
                <a:cs typeface="Roboto"/>
              </a:rPr>
              <a:t>zaměstnanců</a:t>
            </a:r>
            <a:r>
              <a:rPr lang="en" sz="1600" b="1" dirty="0">
                <a:latin typeface="Roboto"/>
                <a:ea typeface="Roboto"/>
                <a:cs typeface="Roboto"/>
              </a:rPr>
              <a:t>. </a:t>
            </a:r>
            <a:r>
              <a:rPr lang="en" sz="1600" err="1"/>
              <a:t>Realizace</a:t>
            </a:r>
            <a:r>
              <a:rPr lang="en" sz="1600" dirty="0"/>
              <a:t> </a:t>
            </a:r>
            <a:r>
              <a:rPr lang="en" sz="1600" err="1"/>
              <a:t>zaměstnaneckých</a:t>
            </a:r>
            <a:r>
              <a:rPr lang="en" sz="1600" dirty="0"/>
              <a:t> </a:t>
            </a:r>
            <a:r>
              <a:rPr lang="en" sz="1600" err="1"/>
              <a:t>průzkumů</a:t>
            </a:r>
            <a:r>
              <a:rPr lang="en" sz="1600" dirty="0"/>
              <a:t> a </a:t>
            </a:r>
            <a:r>
              <a:rPr lang="en" sz="1600" err="1"/>
              <a:t>následná</a:t>
            </a:r>
            <a:r>
              <a:rPr lang="en" sz="1600" dirty="0"/>
              <a:t> </a:t>
            </a:r>
            <a:r>
              <a:rPr lang="en" sz="1600" err="1"/>
              <a:t>práce</a:t>
            </a:r>
            <a:r>
              <a:rPr lang="en" sz="1600" dirty="0"/>
              <a:t> s </a:t>
            </a:r>
            <a:r>
              <a:rPr lang="en" sz="1600" err="1"/>
              <a:t>výsledky</a:t>
            </a:r>
            <a:r>
              <a:rPr lang="en" sz="1600" dirty="0"/>
              <a:t> </a:t>
            </a:r>
            <a:r>
              <a:rPr lang="en" sz="1600" err="1"/>
              <a:t>má</a:t>
            </a:r>
            <a:r>
              <a:rPr lang="en" sz="1600" dirty="0"/>
              <a:t> </a:t>
            </a:r>
            <a:r>
              <a:rPr lang="en" sz="1600" err="1"/>
              <a:t>pozitivní</a:t>
            </a:r>
            <a:r>
              <a:rPr lang="en" sz="1600" dirty="0"/>
              <a:t> </a:t>
            </a:r>
            <a:r>
              <a:rPr lang="en" sz="1600" err="1"/>
              <a:t>vliv</a:t>
            </a:r>
            <a:r>
              <a:rPr lang="en" sz="1600" dirty="0"/>
              <a:t> </a:t>
            </a:r>
            <a:r>
              <a:rPr lang="en" sz="1600" err="1"/>
              <a:t>na</a:t>
            </a:r>
            <a:r>
              <a:rPr lang="en" sz="1600" dirty="0"/>
              <a:t> </a:t>
            </a:r>
            <a:r>
              <a:rPr lang="en" sz="1600" err="1"/>
              <a:t>nižší</a:t>
            </a:r>
            <a:r>
              <a:rPr lang="en" sz="1600" dirty="0"/>
              <a:t> </a:t>
            </a:r>
            <a:r>
              <a:rPr lang="en" sz="1600" err="1"/>
              <a:t>fluktuaci</a:t>
            </a:r>
            <a:r>
              <a:rPr lang="en" sz="1600" dirty="0"/>
              <a:t> </a:t>
            </a:r>
            <a:r>
              <a:rPr lang="en" sz="1600" err="1"/>
              <a:t>zaměstnanců</a:t>
            </a:r>
            <a:r>
              <a:rPr lang="en" sz="1600" dirty="0"/>
              <a:t> (</a:t>
            </a:r>
            <a:r>
              <a:rPr lang="en-GB" sz="1600"/>
              <a:t>Quantum Workplace)</a:t>
            </a:r>
            <a:br>
              <a:rPr lang="en-GB" sz="1600" dirty="0"/>
            </a:br>
            <a:endParaRPr lang="en-GB" sz="1600" dirty="0"/>
          </a:p>
          <a:p>
            <a:pPr>
              <a:buClr>
                <a:srgbClr val="50BCC9"/>
              </a:buClr>
              <a:buFont typeface="Wingdings" pitchFamily="2" charset="2"/>
              <a:buChar char="ü"/>
            </a:pPr>
            <a:r>
              <a:rPr lang="en" sz="1600" b="1">
                <a:latin typeface="Roboto"/>
                <a:ea typeface="Roboto"/>
                <a:cs typeface="Roboto"/>
              </a:rPr>
              <a:t>Rychlý přehled o adaptaci a důvodech odchodu. </a:t>
            </a:r>
            <a:r>
              <a:rPr lang="en" sz="1600"/>
              <a:t>Díky Arnoldovi můžete mít rychlý přehled o spokojenosti a adaptaci nováčků a také o důvodech odchodů od lidí opouštějících organizaci.</a:t>
            </a:r>
            <a:br>
              <a:rPr lang="en" sz="1600" dirty="0"/>
            </a:br>
            <a:endParaRPr lang="en" sz="1600"/>
          </a:p>
          <a:p>
            <a:pPr>
              <a:buClr>
                <a:srgbClr val="50BCC9"/>
              </a:buClr>
              <a:buFont typeface="Wingdings" pitchFamily="2" charset="2"/>
              <a:buChar char="ü"/>
            </a:pPr>
            <a:r>
              <a:rPr lang="en" sz="1600" b="1" dirty="0">
                <a:latin typeface="Roboto"/>
                <a:ea typeface="Roboto"/>
                <a:cs typeface="Roboto"/>
              </a:rPr>
              <a:t>Arnold </a:t>
            </a:r>
            <a:r>
              <a:rPr lang="en" sz="1600" b="1" err="1">
                <a:latin typeface="Roboto"/>
                <a:ea typeface="Roboto"/>
                <a:cs typeface="Roboto"/>
              </a:rPr>
              <a:t>sníží</a:t>
            </a:r>
            <a:r>
              <a:rPr lang="en" sz="1600" b="1" dirty="0">
                <a:latin typeface="Roboto"/>
                <a:ea typeface="Roboto"/>
                <a:cs typeface="Roboto"/>
              </a:rPr>
              <a:t> </a:t>
            </a:r>
            <a:r>
              <a:rPr lang="en" sz="1600" b="1" err="1">
                <a:latin typeface="Roboto"/>
                <a:ea typeface="Roboto"/>
                <a:cs typeface="Roboto"/>
              </a:rPr>
              <a:t>náročnost</a:t>
            </a:r>
            <a:r>
              <a:rPr lang="en" sz="1600" dirty="0"/>
              <a:t> </a:t>
            </a:r>
            <a:r>
              <a:rPr lang="en" sz="1600" err="1"/>
              <a:t>odpovídání</a:t>
            </a:r>
            <a:r>
              <a:rPr lang="en" sz="1600" dirty="0"/>
              <a:t> </a:t>
            </a:r>
            <a:r>
              <a:rPr lang="en" sz="1600" err="1"/>
              <a:t>na</a:t>
            </a:r>
            <a:r>
              <a:rPr lang="en" sz="1600" dirty="0"/>
              <a:t> </a:t>
            </a:r>
            <a:r>
              <a:rPr lang="en" sz="1600" err="1"/>
              <a:t>dotazníky</a:t>
            </a:r>
            <a:r>
              <a:rPr lang="en" sz="1600" dirty="0"/>
              <a:t>, </a:t>
            </a:r>
            <a:r>
              <a:rPr lang="en" sz="1600" err="1"/>
              <a:t>čas</a:t>
            </a:r>
            <a:r>
              <a:rPr lang="en" sz="1600" dirty="0"/>
              <a:t> </a:t>
            </a:r>
            <a:r>
              <a:rPr lang="en" sz="1600" err="1"/>
              <a:t>potřebný</a:t>
            </a:r>
            <a:r>
              <a:rPr lang="en" sz="1600" dirty="0"/>
              <a:t> </a:t>
            </a:r>
            <a:r>
              <a:rPr lang="en" sz="1600" err="1"/>
              <a:t>ke</a:t>
            </a:r>
            <a:r>
              <a:rPr lang="en" sz="1600" dirty="0"/>
              <a:t> </a:t>
            </a:r>
            <a:r>
              <a:rPr lang="en" sz="1600" err="1"/>
              <a:t>zpracování</a:t>
            </a:r>
            <a:r>
              <a:rPr lang="en" sz="1600" dirty="0"/>
              <a:t> </a:t>
            </a:r>
            <a:r>
              <a:rPr lang="en" sz="1600" err="1"/>
              <a:t>výsledků</a:t>
            </a:r>
            <a:r>
              <a:rPr lang="en" sz="1600" dirty="0"/>
              <a:t> a </a:t>
            </a:r>
            <a:r>
              <a:rPr lang="en" sz="1600" err="1"/>
              <a:t>seznamování</a:t>
            </a:r>
            <a:r>
              <a:rPr lang="en" sz="1600" dirty="0"/>
              <a:t> se s </a:t>
            </a:r>
            <a:r>
              <a:rPr lang="en" sz="1600" err="1"/>
              <a:t>výsledky</a:t>
            </a:r>
            <a:r>
              <a:rPr lang="en" sz="1600" dirty="0"/>
              <a:t> </a:t>
            </a:r>
            <a:r>
              <a:rPr lang="en" sz="1600" err="1"/>
              <a:t>průzkumů</a:t>
            </a:r>
            <a:r>
              <a:rPr lang="en" sz="1600" dirty="0"/>
              <a:t> </a:t>
            </a:r>
            <a:r>
              <a:rPr lang="en" sz="1600" err="1"/>
              <a:t>na</a:t>
            </a:r>
            <a:r>
              <a:rPr lang="en" sz="1600" dirty="0"/>
              <a:t> </a:t>
            </a:r>
            <a:r>
              <a:rPr lang="en" sz="1600" err="1"/>
              <a:t>jednotky</a:t>
            </a:r>
            <a:r>
              <a:rPr lang="en" sz="1600" dirty="0"/>
              <a:t> </a:t>
            </a:r>
            <a:r>
              <a:rPr lang="en" sz="1600" err="1"/>
              <a:t>minut</a:t>
            </a:r>
            <a:r>
              <a:rPr lang="en" sz="1600" dirty="0"/>
              <a:t>.</a:t>
            </a:r>
            <a:br>
              <a:rPr lang="en-US" sz="1600" dirty="0"/>
            </a:br>
            <a:endParaRPr lang="en-US" sz="1600">
              <a:solidFill>
                <a:srgbClr val="000000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" sz="1600" b="1" dirty="0" err="1">
                <a:latin typeface="Roboto"/>
                <a:ea typeface="Roboto"/>
                <a:cs typeface="Roboto"/>
              </a:rPr>
              <a:t>Moderní</a:t>
            </a:r>
            <a:r>
              <a:rPr lang="en" sz="1600" b="1" dirty="0">
                <a:latin typeface="Roboto"/>
                <a:ea typeface="Roboto"/>
                <a:cs typeface="Roboto"/>
              </a:rPr>
              <a:t> </a:t>
            </a:r>
            <a:r>
              <a:rPr lang="en" sz="1600" b="1" dirty="0" err="1">
                <a:latin typeface="Roboto"/>
                <a:ea typeface="Roboto"/>
                <a:cs typeface="Roboto"/>
              </a:rPr>
              <a:t>nástroj</a:t>
            </a:r>
            <a:r>
              <a:rPr lang="en" sz="1600" dirty="0"/>
              <a:t>, </a:t>
            </a:r>
            <a:r>
              <a:rPr lang="en" sz="1600" dirty="0" err="1"/>
              <a:t>který</a:t>
            </a:r>
            <a:r>
              <a:rPr lang="en" sz="1600" dirty="0"/>
              <a:t> </a:t>
            </a:r>
            <a:r>
              <a:rPr lang="en" sz="1600" dirty="0" err="1"/>
              <a:t>si</a:t>
            </a:r>
            <a:r>
              <a:rPr lang="en" sz="1600" dirty="0"/>
              <a:t> </a:t>
            </a:r>
            <a:r>
              <a:rPr lang="en" sz="1600" dirty="0" err="1"/>
              <a:t>často</a:t>
            </a:r>
            <a:r>
              <a:rPr lang="en" sz="1600" dirty="0"/>
              <a:t> </a:t>
            </a:r>
            <a:r>
              <a:rPr lang="en" sz="1600" dirty="0" err="1"/>
              <a:t>zaměstnanci</a:t>
            </a:r>
            <a:r>
              <a:rPr lang="en" sz="1600" dirty="0"/>
              <a:t> </a:t>
            </a:r>
            <a:r>
              <a:rPr lang="en" sz="1600" dirty="0" err="1"/>
              <a:t>oblíbí</a:t>
            </a:r>
            <a:r>
              <a:rPr lang="en" sz="1600" dirty="0"/>
              <a:t> (</a:t>
            </a:r>
            <a:r>
              <a:rPr lang="en" sz="1600" dirty="0" err="1"/>
              <a:t>lepší</a:t>
            </a:r>
            <a:r>
              <a:rPr lang="en" sz="1600" dirty="0"/>
              <a:t> </a:t>
            </a:r>
            <a:r>
              <a:rPr lang="en" sz="1600" dirty="0" err="1"/>
              <a:t>vnímání</a:t>
            </a:r>
            <a:r>
              <a:rPr lang="en" sz="1600" dirty="0"/>
              <a:t> </a:t>
            </a:r>
            <a:r>
              <a:rPr lang="en" sz="1600" dirty="0" err="1"/>
              <a:t>zaměstnavatele</a:t>
            </a:r>
            <a:r>
              <a:rPr lang="en" sz="1600" dirty="0"/>
              <a:t> a </a:t>
            </a:r>
            <a:r>
              <a:rPr lang="en" sz="1600" dirty="0" err="1"/>
              <a:t>vnímání</a:t>
            </a:r>
            <a:r>
              <a:rPr lang="en" sz="1600" dirty="0"/>
              <a:t> </a:t>
            </a:r>
            <a:r>
              <a:rPr lang="en" sz="1600" dirty="0" err="1"/>
              <a:t>lidí</a:t>
            </a:r>
            <a:r>
              <a:rPr lang="en" sz="1600" dirty="0"/>
              <a:t>, </a:t>
            </a:r>
            <a:r>
              <a:rPr lang="en" sz="1600" dirty="0" err="1"/>
              <a:t>že</a:t>
            </a:r>
            <a:r>
              <a:rPr lang="en" sz="1600" dirty="0"/>
              <a:t> se </a:t>
            </a:r>
            <a:r>
              <a:rPr lang="en" sz="1600" dirty="0" err="1"/>
              <a:t>zaměstnavatel</a:t>
            </a:r>
            <a:r>
              <a:rPr lang="en" sz="1600" dirty="0"/>
              <a:t> </a:t>
            </a:r>
            <a:r>
              <a:rPr lang="en" sz="1600" dirty="0" err="1"/>
              <a:t>zajímá</a:t>
            </a:r>
            <a:r>
              <a:rPr lang="en" sz="1600" dirty="0"/>
              <a:t>).</a:t>
            </a:r>
            <a:endParaRPr lang="en-US" sz="1600">
              <a:solidFill>
                <a:srgbClr val="000000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" sz="1600" dirty="0"/>
          </a:p>
          <a:p>
            <a:pPr marL="50800" indent="0">
              <a:buClr>
                <a:schemeClr val="accent6"/>
              </a:buClr>
              <a:buNone/>
            </a:pPr>
            <a:br>
              <a:rPr lang="en-US" dirty="0"/>
            </a:b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19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294998C3-E071-A856-54E6-198D660E9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0;p36">
            <a:extLst>
              <a:ext uri="{FF2B5EF4-FFF2-40B4-BE49-F238E27FC236}">
                <a16:creationId xmlns:a16="http://schemas.microsoft.com/office/drawing/2014/main" id="{F87ECEA5-33F4-9E66-16B3-38452F4B12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Případové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studie</a:t>
            </a: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>
                <a:solidFill>
                  <a:schemeClr val="tx1"/>
                </a:solidFill>
              </a:rPr>
              <a:t>z </a:t>
            </a:r>
            <a:r>
              <a:rPr lang="en" err="1">
                <a:solidFill>
                  <a:schemeClr val="tx1"/>
                </a:solidFill>
              </a:rPr>
              <a:t>firem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DD20B79-E542-47B0-1BA1-8867C34F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09" y="6299131"/>
            <a:ext cx="4305300" cy="21240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9947C06-24FF-6B42-5F8B-F13438B2A167}"/>
              </a:ext>
            </a:extLst>
          </p:cNvPr>
          <p:cNvGrpSpPr/>
          <p:nvPr/>
        </p:nvGrpSpPr>
        <p:grpSpPr>
          <a:xfrm>
            <a:off x="-147" y="1168651"/>
            <a:ext cx="2973378" cy="3492142"/>
            <a:chOff x="366742" y="1055763"/>
            <a:chExt cx="2303102" cy="273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377D4B-E2BF-E9BB-6537-9192F71887DD}"/>
                </a:ext>
              </a:extLst>
            </p:cNvPr>
            <p:cNvSpPr txBox="1"/>
            <p:nvPr/>
          </p:nvSpPr>
          <p:spPr>
            <a:xfrm>
              <a:off x="561210" y="3431603"/>
              <a:ext cx="1911101" cy="36193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</a:rPr>
                <a:t>👉</a:t>
              </a:r>
              <a:r>
                <a:rPr lang="cs-CZ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Případová z Benefit Plus</a:t>
              </a:r>
              <a:r>
                <a:rPr lang="cs-CZ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</a:rPr>
                <a:t> (Technology)</a:t>
              </a:r>
            </a:p>
          </p:txBody>
        </p:sp>
        <p:pic>
          <p:nvPicPr>
            <p:cNvPr id="2" name="Picture 1" descr="A white and blue circle with a blue stripe&#10;&#10;Description automatically generated">
              <a:extLst>
                <a:ext uri="{FF2B5EF4-FFF2-40B4-BE49-F238E27FC236}">
                  <a16:creationId xmlns:a16="http://schemas.microsoft.com/office/drawing/2014/main" id="{F5161EC9-A100-A735-84E8-6E86B69D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742" y="1055763"/>
              <a:ext cx="2303102" cy="242993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A5D8-C29F-7A23-7730-7B0F4DE2E07E}"/>
              </a:ext>
            </a:extLst>
          </p:cNvPr>
          <p:cNvGrpSpPr/>
          <p:nvPr/>
        </p:nvGrpSpPr>
        <p:grpSpPr>
          <a:xfrm>
            <a:off x="3252011" y="3118584"/>
            <a:ext cx="2638784" cy="1403470"/>
            <a:chOff x="3407234" y="3266750"/>
            <a:chExt cx="2772839" cy="1500342"/>
          </a:xfrm>
        </p:grpSpPr>
        <p:pic>
          <p:nvPicPr>
            <p:cNvPr id="6" name="Picture 5" descr="A screenshot of a phone&#10;&#10;Description automatically generated">
              <a:extLst>
                <a:ext uri="{FF2B5EF4-FFF2-40B4-BE49-F238E27FC236}">
                  <a16:creationId xmlns:a16="http://schemas.microsoft.com/office/drawing/2014/main" id="{0A40BE5E-1D1A-FEC6-E7B0-388F7D341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716" t="3871" r="1961" b="4516"/>
            <a:stretch/>
          </p:blipFill>
          <p:spPr>
            <a:xfrm>
              <a:off x="3407234" y="3266750"/>
              <a:ext cx="2772839" cy="10058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0C04E4-32D3-3852-9F20-B6387B2736E1}"/>
                </a:ext>
              </a:extLst>
            </p:cNvPr>
            <p:cNvSpPr txBox="1"/>
            <p:nvPr/>
          </p:nvSpPr>
          <p:spPr>
            <a:xfrm>
              <a:off x="3647680" y="4339365"/>
              <a:ext cx="2256479" cy="42772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cs-CZ" sz="1000" baseline="0" dirty="0">
                  <a:solidFill>
                    <a:srgbClr val="50BCC9"/>
                  </a:solidFill>
                  <a:latin typeface="Roboto"/>
                </a:rPr>
                <a:t>👉 </a:t>
              </a:r>
              <a:r>
                <a:rPr lang="cs-CZ" sz="1000" u="sng" baseline="0" dirty="0">
                  <a:solidFill>
                    <a:schemeClr val="accent6"/>
                  </a:solidFill>
                  <a:latin typeface="Roboto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Případová studie z </a:t>
              </a:r>
              <a:r>
                <a:rPr lang="cs-CZ" sz="1000" u="sng" dirty="0">
                  <a:solidFill>
                    <a:schemeClr val="accent6"/>
                  </a:solidFill>
                  <a:latin typeface="Roboto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Jan Hotels</a:t>
              </a:r>
              <a:br>
                <a:rPr lang="cs-CZ" sz="1000" u="sng" dirty="0">
                  <a:solidFill>
                    <a:schemeClr val="accent6"/>
                  </a:solidFill>
                  <a:latin typeface="Roboto"/>
                </a:rPr>
              </a:br>
              <a:r>
                <a:rPr lang="cs-CZ" sz="1000" dirty="0">
                  <a:solidFill>
                    <a:schemeClr val="accent6"/>
                  </a:solidFill>
                  <a:ea typeface="Roboto"/>
                </a:rPr>
                <a:t>(</a:t>
              </a:r>
              <a:r>
                <a:rPr lang="cs-CZ" sz="1000" err="1">
                  <a:solidFill>
                    <a:schemeClr val="accent6"/>
                  </a:solidFill>
                  <a:ea typeface="Roboto"/>
                </a:rPr>
                <a:t>Hospitality</a:t>
              </a:r>
              <a:r>
                <a:rPr lang="cs-CZ" sz="1000" dirty="0">
                  <a:solidFill>
                    <a:schemeClr val="accent6"/>
                  </a:solidFill>
                  <a:ea typeface="Roboto"/>
                </a:rPr>
                <a:t>)</a:t>
              </a:r>
              <a:endParaRPr lang="cs-CZ" sz="1000" dirty="0">
                <a:solidFill>
                  <a:schemeClr val="accent6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5CF159-C657-4FEB-39BD-EB1073FC8499}"/>
              </a:ext>
            </a:extLst>
          </p:cNvPr>
          <p:cNvGrpSpPr/>
          <p:nvPr/>
        </p:nvGrpSpPr>
        <p:grpSpPr>
          <a:xfrm>
            <a:off x="6182537" y="1286916"/>
            <a:ext cx="2958947" cy="2368372"/>
            <a:chOff x="6182537" y="1181083"/>
            <a:chExt cx="2958947" cy="23683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3D7920-4741-7A11-036A-CA53F62B2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2537" y="1181083"/>
              <a:ext cx="2958395" cy="992717"/>
            </a:xfrm>
            <a:prstGeom prst="rect">
              <a:avLst/>
            </a:prstGeom>
          </p:spPr>
        </p:pic>
        <p:pic>
          <p:nvPicPr>
            <p:cNvPr id="7" name="Picture 6" descr="A group of toy people working on a bolt and nut&#10;&#10;Description automatically generated">
              <a:extLst>
                <a:ext uri="{FF2B5EF4-FFF2-40B4-BE49-F238E27FC236}">
                  <a16:creationId xmlns:a16="http://schemas.microsoft.com/office/drawing/2014/main" id="{D5D09092-318C-673E-ACF7-3DA032241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48707" y="2080836"/>
              <a:ext cx="2892777" cy="146861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BAAE191-5127-4E8C-C843-4169791147A5}"/>
              </a:ext>
            </a:extLst>
          </p:cNvPr>
          <p:cNvSpPr txBox="1"/>
          <p:nvPr/>
        </p:nvSpPr>
        <p:spPr>
          <a:xfrm>
            <a:off x="6323885" y="3821670"/>
            <a:ext cx="274319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200" dirty="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👉</a:t>
            </a:r>
            <a:r>
              <a:rPr lang="cs-CZ" sz="1200" dirty="0">
                <a:solidFill>
                  <a:schemeClr val="accent6"/>
                </a:solidFill>
                <a:latin typeface="Roboto"/>
                <a:ea typeface="Roboto"/>
                <a:cs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Případová z DITON</a:t>
            </a:r>
            <a:r>
              <a:rPr lang="cs-CZ" sz="1200" dirty="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 </a:t>
            </a:r>
            <a:endParaRPr lang="en-US" sz="1200">
              <a:solidFill>
                <a:schemeClr val="accent6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cs-CZ" sz="1200" dirty="0">
                <a:solidFill>
                  <a:srgbClr val="50BCC9"/>
                </a:solidFill>
                <a:latin typeface="Roboto"/>
                <a:ea typeface="Roboto"/>
                <a:cs typeface="Roboto"/>
              </a:rPr>
              <a:t>(výrobní firma)</a:t>
            </a:r>
            <a:endParaRPr lang="en-US" sz="1200">
              <a:latin typeface="Roboto"/>
              <a:ea typeface="Roboto"/>
              <a:cs typeface="Roboto"/>
            </a:endParaRPr>
          </a:p>
          <a:p>
            <a:pPr algn="l"/>
            <a:endParaRPr lang="en-US" dirty="0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5B3E0C28-44D6-09BA-C6D9-AD8B858F730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173" t="4559" r="1661" b="4000"/>
          <a:stretch/>
        </p:blipFill>
        <p:spPr>
          <a:xfrm>
            <a:off x="3252577" y="1284636"/>
            <a:ext cx="2639335" cy="970122"/>
          </a:xfrm>
          <a:prstGeom prst="rect">
            <a:avLst/>
          </a:prstGeom>
        </p:spPr>
      </p:pic>
      <p:sp>
        <p:nvSpPr>
          <p:cNvPr id="16" name="TextBox 22">
            <a:extLst>
              <a:ext uri="{FF2B5EF4-FFF2-40B4-BE49-F238E27FC236}">
                <a16:creationId xmlns:a16="http://schemas.microsoft.com/office/drawing/2014/main" id="{90A2A721-8CAC-36A7-9799-7865E98110E4}"/>
              </a:ext>
            </a:extLst>
          </p:cNvPr>
          <p:cNvSpPr txBox="1"/>
          <p:nvPr/>
        </p:nvSpPr>
        <p:spPr>
          <a:xfrm>
            <a:off x="3610064" y="2338891"/>
            <a:ext cx="1925527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1100" dirty="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👉</a:t>
            </a:r>
            <a:r>
              <a:rPr lang="cs-CZ" sz="1100" dirty="0">
                <a:solidFill>
                  <a:schemeClr val="accent6"/>
                </a:solidFill>
                <a:latin typeface="Roboto"/>
                <a:ea typeface="Roboto"/>
                <a:cs typeface="Robot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Případová studie z Grizly</a:t>
            </a:r>
            <a:br>
              <a:rPr lang="cs-CZ" sz="1100" dirty="0">
                <a:solidFill>
                  <a:schemeClr val="accent6"/>
                </a:solidFill>
                <a:latin typeface="Roboto"/>
                <a:ea typeface="Roboto"/>
                <a:cs typeface="Roboto"/>
              </a:rPr>
            </a:br>
            <a:r>
              <a:rPr lang="cs-CZ" sz="110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(Výroba FMCQ)</a:t>
            </a:r>
            <a:endParaRPr lang="cs-CZ" sz="11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3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D2EA95CD-5EEE-13DA-5793-CD341F1D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0;p36">
            <a:extLst>
              <a:ext uri="{FF2B5EF4-FFF2-40B4-BE49-F238E27FC236}">
                <a16:creationId xmlns:a16="http://schemas.microsoft.com/office/drawing/2014/main" id="{F8BC2848-5C98-65C3-8386-BD60B2E317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Ceník</a:t>
            </a:r>
            <a:endParaRPr lang="en-US" dirty="0" err="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311D96-72DF-F29A-8EC9-675F4777694C}"/>
              </a:ext>
            </a:extLst>
          </p:cNvPr>
          <p:cNvGrpSpPr/>
          <p:nvPr/>
        </p:nvGrpSpPr>
        <p:grpSpPr>
          <a:xfrm>
            <a:off x="7454043" y="1311068"/>
            <a:ext cx="1486716" cy="491610"/>
            <a:chOff x="7070676" y="3775786"/>
            <a:chExt cx="2190750" cy="723900"/>
          </a:xfrm>
        </p:grpSpPr>
        <p:pic>
          <p:nvPicPr>
            <p:cNvPr id="7" name="Picture 6" descr="A blue rectangle with black border&#10;&#10;Description automatically generated">
              <a:extLst>
                <a:ext uri="{FF2B5EF4-FFF2-40B4-BE49-F238E27FC236}">
                  <a16:creationId xmlns:a16="http://schemas.microsoft.com/office/drawing/2014/main" id="{9BD30ECC-C90D-BF04-1736-452517AD3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0676" y="3775786"/>
              <a:ext cx="2190750" cy="7239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4B1801-27D9-A306-A389-60B9149A453A}"/>
                </a:ext>
              </a:extLst>
            </p:cNvPr>
            <p:cNvSpPr txBox="1"/>
            <p:nvPr/>
          </p:nvSpPr>
          <p:spPr>
            <a:xfrm>
              <a:off x="7237865" y="3953096"/>
              <a:ext cx="1829128" cy="3353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 u="sng" dirty="0">
                  <a:solidFill>
                    <a:srgbClr val="00B0F0"/>
                  </a:solidFill>
                  <a:latin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Kalkulačka</a:t>
              </a:r>
              <a:r>
                <a:rPr lang="en-US" sz="1050" b="1" u="sng" dirty="0">
                  <a:solidFill>
                    <a:srgbClr val="00B0F0"/>
                  </a:solidFill>
                  <a:latin typeface="Roboto"/>
                </a:rPr>
                <a:t> </a:t>
              </a:r>
              <a:r>
                <a:rPr lang="en-US" sz="1050" b="1" u="sng" err="1">
                  <a:solidFill>
                    <a:srgbClr val="00B0F0"/>
                  </a:solidFill>
                  <a:latin typeface="Roboto"/>
                </a:rPr>
                <a:t>ceny</a:t>
              </a:r>
              <a:endParaRPr lang="en-US" sz="1050" b="1" u="sng">
                <a:solidFill>
                  <a:srgbClr val="00B0F0"/>
                </a:solidFill>
                <a:latin typeface="Roboto"/>
              </a:endParaRPr>
            </a:p>
          </p:txBody>
        </p:sp>
      </p:grp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5555833-834B-3526-01ED-0891BDA8C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309" y="6299131"/>
            <a:ext cx="4305300" cy="2124075"/>
          </a:xfrm>
          <a:prstGeom prst="rect">
            <a:avLst/>
          </a:prstGeom>
        </p:spPr>
      </p:pic>
      <p:sp>
        <p:nvSpPr>
          <p:cNvPr id="16" name="Google Shape;251;p36">
            <a:extLst>
              <a:ext uri="{FF2B5EF4-FFF2-40B4-BE49-F238E27FC236}">
                <a16:creationId xmlns:a16="http://schemas.microsoft.com/office/drawing/2014/main" id="{7FEA8A22-116A-EB61-0724-BE892474224C}"/>
              </a:ext>
            </a:extLst>
          </p:cNvPr>
          <p:cNvSpPr/>
          <p:nvPr/>
        </p:nvSpPr>
        <p:spPr>
          <a:xfrm>
            <a:off x="457200" y="1063897"/>
            <a:ext cx="3292980" cy="981586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err="1">
                <a:latin typeface="Roboto"/>
                <a:ea typeface="Roboto Light"/>
                <a:cs typeface="Roboto Light"/>
              </a:rPr>
              <a:t>Možnost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výběru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mezi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neomezenou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roční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licencí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err="1">
                <a:latin typeface="Roboto"/>
                <a:ea typeface="Roboto Light"/>
                <a:cs typeface="Roboto Light"/>
              </a:rPr>
              <a:t>anebo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balíčkem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průzkumů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na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b="1" err="1">
                <a:latin typeface="Roboto"/>
                <a:ea typeface="Roboto Light"/>
                <a:cs typeface="Roboto Light"/>
              </a:rPr>
              <a:t>rok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.</a:t>
            </a:r>
          </a:p>
        </p:txBody>
      </p:sp>
      <p:sp>
        <p:nvSpPr>
          <p:cNvPr id="18" name="Google Shape;251;p36">
            <a:extLst>
              <a:ext uri="{FF2B5EF4-FFF2-40B4-BE49-F238E27FC236}">
                <a16:creationId xmlns:a16="http://schemas.microsoft.com/office/drawing/2014/main" id="{7F1195F2-F324-AF05-1F63-57576F6AED08}"/>
              </a:ext>
            </a:extLst>
          </p:cNvPr>
          <p:cNvSpPr/>
          <p:nvPr/>
        </p:nvSpPr>
        <p:spPr>
          <a:xfrm>
            <a:off x="457200" y="2282901"/>
            <a:ext cx="3292980" cy="1283323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4999"/>
              </a:lnSpc>
              <a:spcBef>
                <a:spcPts val="600"/>
              </a:spcBef>
            </a:pPr>
            <a:r>
              <a:rPr lang="en" sz="1300" b="1" dirty="0" err="1">
                <a:latin typeface="Roboto"/>
                <a:ea typeface="Roboto Light"/>
                <a:cs typeface="Roboto Light"/>
              </a:rPr>
              <a:t>Neomezená</a:t>
            </a:r>
            <a:r>
              <a:rPr lang="en" sz="1300" b="1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b="1" dirty="0" err="1">
                <a:latin typeface="Roboto"/>
                <a:ea typeface="Roboto Light"/>
                <a:cs typeface="Roboto Light"/>
              </a:rPr>
              <a:t>licence</a:t>
            </a:r>
            <a:r>
              <a:rPr lang="en" sz="1300" dirty="0">
                <a:latin typeface="Roboto"/>
                <a:ea typeface="Roboto Light"/>
                <a:cs typeface="Roboto Light"/>
              </a:rPr>
              <a:t> 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umožňuje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využití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Arnolda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na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libovolný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počet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témat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v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roce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a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možnost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využití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modulů</a:t>
            </a:r>
            <a:r>
              <a:rPr lang="en" sz="1300" dirty="0">
                <a:latin typeface="Roboto"/>
                <a:ea typeface="Roboto Light"/>
                <a:cs typeface="Roboto Light"/>
              </a:rPr>
              <a:t> hiring, onboarding a exit surveys </a:t>
            </a:r>
            <a:r>
              <a:rPr lang="en" sz="1300" dirty="0" err="1">
                <a:latin typeface="Roboto"/>
                <a:ea typeface="Roboto Light"/>
                <a:cs typeface="Roboto Light"/>
              </a:rPr>
              <a:t>zdarma</a:t>
            </a:r>
            <a:r>
              <a:rPr lang="en" sz="1300" dirty="0">
                <a:latin typeface="Roboto"/>
                <a:ea typeface="Roboto Light"/>
                <a:cs typeface="Roboto Light"/>
              </a:rPr>
              <a:t>. </a:t>
            </a:r>
          </a:p>
        </p:txBody>
      </p:sp>
      <p:sp>
        <p:nvSpPr>
          <p:cNvPr id="19" name="Google Shape;251;p36">
            <a:extLst>
              <a:ext uri="{FF2B5EF4-FFF2-40B4-BE49-F238E27FC236}">
                <a16:creationId xmlns:a16="http://schemas.microsoft.com/office/drawing/2014/main" id="{E1DA6145-E808-F1E5-FACE-0A718C5BD9D9}"/>
              </a:ext>
            </a:extLst>
          </p:cNvPr>
          <p:cNvSpPr/>
          <p:nvPr/>
        </p:nvSpPr>
        <p:spPr>
          <a:xfrm>
            <a:off x="457200" y="3808799"/>
            <a:ext cx="3361560" cy="868134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" sz="1300" dirty="0">
              <a:latin typeface="Roboto"/>
              <a:ea typeface="Roboto"/>
              <a:cs typeface="Roboto"/>
            </a:endParaRPr>
          </a:p>
          <a:p>
            <a:endParaRPr lang="en" sz="1300" dirty="0">
              <a:latin typeface="Roboto"/>
              <a:ea typeface="Roboto"/>
              <a:cs typeface="Roboto"/>
            </a:endParaRPr>
          </a:p>
          <a:p>
            <a:endParaRPr lang="en" sz="1300" dirty="0">
              <a:latin typeface="Roboto"/>
              <a:ea typeface="Roboto"/>
              <a:cs typeface="Roboto"/>
            </a:endParaRPr>
          </a:p>
          <a:p>
            <a:r>
              <a:rPr lang="en" sz="1300" dirty="0">
                <a:latin typeface="Roboto"/>
                <a:ea typeface="Roboto"/>
                <a:cs typeface="Roboto"/>
              </a:rPr>
              <a:t>Nevyhovuje vám neomezné předplatné? </a:t>
            </a:r>
            <a:r>
              <a:rPr lang="en" sz="1300">
                <a:latin typeface="Roboto"/>
                <a:ea typeface="Roboto"/>
                <a:cs typeface="Roboto"/>
              </a:rPr>
              <a:t>Kupte si přesně průzkumy, které využijete</a:t>
            </a:r>
            <a:endParaRPr lang="en" sz="1300" dirty="0">
              <a:latin typeface="Roboto"/>
              <a:ea typeface="Roboto"/>
              <a:cs typeface="Roboto"/>
            </a:endParaRPr>
          </a:p>
          <a:p>
            <a:r>
              <a:rPr lang="en" sz="1300">
                <a:latin typeface="Roboto"/>
                <a:ea typeface="Roboto"/>
                <a:cs typeface="Roboto"/>
              </a:rPr>
              <a:t>v rámci</a:t>
            </a:r>
            <a:r>
              <a:rPr lang="en" sz="1300" b="1">
                <a:latin typeface="Roboto"/>
                <a:ea typeface="Roboto"/>
                <a:cs typeface="Roboto"/>
              </a:rPr>
              <a:t> kreditního modelu.</a:t>
            </a:r>
            <a:endParaRPr lang="en" b="1"/>
          </a:p>
          <a:p>
            <a:pPr>
              <a:lnSpc>
                <a:spcPct val="114999"/>
              </a:lnSpc>
              <a:spcBef>
                <a:spcPts val="600"/>
              </a:spcBef>
            </a:pPr>
            <a:br>
              <a:rPr lang="en-US" dirty="0"/>
            </a:b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DCD198-5A49-BBE5-625F-E4FC5B184CB9}"/>
              </a:ext>
            </a:extLst>
          </p:cNvPr>
          <p:cNvGrpSpPr/>
          <p:nvPr/>
        </p:nvGrpSpPr>
        <p:grpSpPr>
          <a:xfrm>
            <a:off x="5792752" y="2832485"/>
            <a:ext cx="3062112" cy="2197253"/>
            <a:chOff x="4395751" y="207821"/>
            <a:chExt cx="3062112" cy="2197253"/>
          </a:xfrm>
        </p:grpSpPr>
        <p:pic>
          <p:nvPicPr>
            <p:cNvPr id="10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4B6D715-2AA0-7413-FC4C-428986028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5751" y="463051"/>
              <a:ext cx="3062112" cy="194202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6ABAE6-C514-FD3E-F299-CF214F561A19}"/>
                </a:ext>
              </a:extLst>
            </p:cNvPr>
            <p:cNvSpPr txBox="1"/>
            <p:nvPr/>
          </p:nvSpPr>
          <p:spPr>
            <a:xfrm>
              <a:off x="4926155" y="207821"/>
              <a:ext cx="1762477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>
                  <a:latin typeface="Roboto Light"/>
                </a:rPr>
                <a:t>Neomezená roční licence</a:t>
              </a:r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F753F5-1387-0D27-C30B-12B384C09B81}"/>
              </a:ext>
            </a:extLst>
          </p:cNvPr>
          <p:cNvGrpSpPr/>
          <p:nvPr/>
        </p:nvGrpSpPr>
        <p:grpSpPr>
          <a:xfrm>
            <a:off x="3999959" y="123153"/>
            <a:ext cx="2965648" cy="2704118"/>
            <a:chOff x="5975516" y="2437376"/>
            <a:chExt cx="2965648" cy="270411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F32064-26A5-5C35-47AA-67D6F8DA9E6F}"/>
                </a:ext>
              </a:extLst>
            </p:cNvPr>
            <p:cNvGrpSpPr/>
            <p:nvPr/>
          </p:nvGrpSpPr>
          <p:grpSpPr>
            <a:xfrm>
              <a:off x="5975516" y="2665130"/>
              <a:ext cx="2965648" cy="2476364"/>
              <a:chOff x="5982572" y="2284130"/>
              <a:chExt cx="2965648" cy="2476364"/>
            </a:xfrm>
          </p:grpSpPr>
          <p:pic>
            <p:nvPicPr>
              <p:cNvPr id="12" name="Picture 11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43EF588E-E3B0-CE49-9795-C3CB3C3C7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2572" y="3664642"/>
                <a:ext cx="2963334" cy="1095852"/>
              </a:xfrm>
              <a:prstGeom prst="rect">
                <a:avLst/>
              </a:prstGeom>
            </p:spPr>
          </p:pic>
          <p:pic>
            <p:nvPicPr>
              <p:cNvPr id="4" name="Picture 3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664F3E6E-7E9D-02C1-0F2F-4736B1832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4887" y="2284130"/>
                <a:ext cx="2963333" cy="1384274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3F57D2-487C-A1CF-0530-B50581066723}"/>
                </a:ext>
              </a:extLst>
            </p:cNvPr>
            <p:cNvSpPr txBox="1"/>
            <p:nvPr/>
          </p:nvSpPr>
          <p:spPr>
            <a:xfrm>
              <a:off x="6548933" y="2437376"/>
              <a:ext cx="1995310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>
                  <a:latin typeface="Roboto Light"/>
                </a:rPr>
                <a:t>Kreditní předplatné na míru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695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Kde si s Arnoldem povídají?</a:t>
            </a:r>
            <a:endParaRPr sz="3400">
              <a:solidFill>
                <a:schemeClr val="dk1"/>
              </a:solidFill>
            </a:endParaRPr>
          </a:p>
        </p:txBody>
      </p:sp>
      <p:grpSp>
        <p:nvGrpSpPr>
          <p:cNvPr id="255" name="Google Shape;255;p36"/>
          <p:cNvGrpSpPr/>
          <p:nvPr/>
        </p:nvGrpSpPr>
        <p:grpSpPr>
          <a:xfrm>
            <a:off x="6498175" y="2858475"/>
            <a:ext cx="3700200" cy="438642"/>
            <a:chOff x="5030325" y="4237900"/>
            <a:chExt cx="3700200" cy="438642"/>
          </a:xfrm>
        </p:grpSpPr>
        <p:sp>
          <p:nvSpPr>
            <p:cNvPr id="256" name="Google Shape;256;p36"/>
            <p:cNvSpPr/>
            <p:nvPr/>
          </p:nvSpPr>
          <p:spPr>
            <a:xfrm>
              <a:off x="6176450" y="4237900"/>
              <a:ext cx="1422090" cy="438642"/>
            </a:xfrm>
            <a:prstGeom prst="flowChartTerminator">
              <a:avLst/>
            </a:prstGeom>
            <a:solidFill>
              <a:schemeClr val="lt1"/>
            </a:solidFill>
            <a:ln w="28575" cap="flat" cmpd="sng">
              <a:solidFill>
                <a:srgbClr val="04B7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 txBox="1"/>
            <p:nvPr/>
          </p:nvSpPr>
          <p:spPr>
            <a:xfrm>
              <a:off x="5030325" y="4305925"/>
              <a:ext cx="3700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584200" marR="584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b="1">
                  <a:solidFill>
                    <a:srgbClr val="04B7EF"/>
                  </a:solidFill>
                  <a:highlight>
                    <a:srgbClr val="FFFFFF"/>
                  </a:highlight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Případové studie</a:t>
              </a:r>
              <a:endParaRPr sz="950" b="1">
                <a:solidFill>
                  <a:srgbClr val="04B7E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pic>
        <p:nvPicPr>
          <p:cNvPr id="258" name="Google Shape;25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500" y="1477487"/>
            <a:ext cx="7315149" cy="3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244900" y="1691442"/>
            <a:ext cx="4757100" cy="10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Průzkumy, které kandidáty </a:t>
            </a:r>
            <a:br>
              <a:rPr lang="cs-CZ" sz="24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cs-CZ" sz="24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 zaměstnance rozmluví </a:t>
            </a:r>
            <a:endParaRPr lang="cs-CZ" sz="2400" dirty="0">
              <a:solidFill>
                <a:schemeClr val="dk1"/>
              </a:solidFill>
              <a:latin typeface="Quicksand"/>
              <a:ea typeface="Quicksand"/>
              <a:cs typeface="Quicksand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244900" y="2621139"/>
            <a:ext cx="4327100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Arnold je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digitální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parťák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,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který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ví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, jak se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správně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zeptat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zaměstnanců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i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uchazečů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.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Pomáhá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tak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snadno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získat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zpětnou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vazbu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.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Dá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se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využít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od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náboru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,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přes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onboarding,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retenci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/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rozvoj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až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po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rozloučení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.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Podporuje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otevřenost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zaměstnanců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vůči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firmě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i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v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rámci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 </a:t>
            </a:r>
            <a:r>
              <a:rPr lang="en-GB" sz="1200" b="0" i="0" err="1">
                <a:solidFill>
                  <a:srgbClr val="2B2B2B"/>
                </a:solidFill>
                <a:effectLst/>
                <a:latin typeface="Roboto Light"/>
              </a:rPr>
              <a:t>týmu</a:t>
            </a:r>
            <a:r>
              <a:rPr lang="en-GB" sz="1200" b="0" i="0" dirty="0">
                <a:solidFill>
                  <a:srgbClr val="2B2B2B"/>
                </a:solidFill>
                <a:effectLst/>
                <a:latin typeface="Roboto Light"/>
              </a:rPr>
              <a:t>.</a:t>
            </a:r>
          </a:p>
          <a:p>
            <a:br>
              <a:rPr lang="en-GB" sz="1200" dirty="0"/>
            </a:br>
            <a:endParaRPr lang="en-GB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 descr="A blue and white cartoon character&#10;&#10;Description automatically generated">
            <a:extLst>
              <a:ext uri="{FF2B5EF4-FFF2-40B4-BE49-F238E27FC236}">
                <a16:creationId xmlns:a16="http://schemas.microsoft.com/office/drawing/2014/main" id="{59DDDF01-F154-A9B1-F805-E9965A45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597" y="1682115"/>
            <a:ext cx="3819525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800"/>
            </a:pPr>
            <a:r>
              <a:rPr lang="en" sz="3500">
                <a:solidFill>
                  <a:schemeClr val="dk1"/>
                </a:solidFill>
              </a:rPr>
              <a:t>Připravená témata průzkumů</a:t>
            </a:r>
            <a:endParaRPr sz="3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0"/>
          <p:cNvSpPr/>
          <p:nvPr/>
        </p:nvSpPr>
        <p:spPr>
          <a:xfrm>
            <a:off x="391775" y="947625"/>
            <a:ext cx="3033900" cy="1090500"/>
          </a:xfrm>
          <a:prstGeom prst="wedgeRoundRectCallout">
            <a:avLst>
              <a:gd name="adj1" fmla="val 60914"/>
              <a:gd name="adj2" fmla="val 18621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35+ připravených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témat</a:t>
            </a: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s možností úprav či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vlastních průzkumů </a:t>
            </a: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za podpory metodologů z LMC.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" name="Google Shape;176;p30"/>
          <p:cNvSpPr/>
          <p:nvPr/>
        </p:nvSpPr>
        <p:spPr>
          <a:xfrm>
            <a:off x="391775" y="3327500"/>
            <a:ext cx="3033900" cy="12966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Témata podporují vždy jednu z oblastí: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retence, rozvoj, kultura a změna, onboarding, efektivní nábor.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391775" y="2232663"/>
            <a:ext cx="3033900" cy="900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Vytvořeno týmem s backgroundem v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metodologii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psychologii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personalistice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a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copywritingu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700" y="985550"/>
            <a:ext cx="3375826" cy="3375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30"/>
          <p:cNvGrpSpPr/>
          <p:nvPr/>
        </p:nvGrpSpPr>
        <p:grpSpPr>
          <a:xfrm>
            <a:off x="5167613" y="4555600"/>
            <a:ext cx="3000000" cy="438642"/>
            <a:chOff x="5274275" y="4541400"/>
            <a:chExt cx="3000000" cy="438642"/>
          </a:xfrm>
        </p:grpSpPr>
        <p:sp>
          <p:nvSpPr>
            <p:cNvPr id="180" name="Google Shape;180;p30"/>
            <p:cNvSpPr/>
            <p:nvPr/>
          </p:nvSpPr>
          <p:spPr>
            <a:xfrm>
              <a:off x="6063225" y="4541400"/>
              <a:ext cx="1422090" cy="438642"/>
            </a:xfrm>
            <a:prstGeom prst="flowChartTerminator">
              <a:avLst/>
            </a:prstGeom>
            <a:solidFill>
              <a:schemeClr val="lt1"/>
            </a:solidFill>
            <a:ln w="28575" cap="flat" cmpd="sng">
              <a:solidFill>
                <a:srgbClr val="04B7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 txBox="1"/>
            <p:nvPr/>
          </p:nvSpPr>
          <p:spPr>
            <a:xfrm>
              <a:off x="5274275" y="4595275"/>
              <a:ext cx="30000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584200" marR="584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b="1">
                  <a:solidFill>
                    <a:srgbClr val="04B7EF"/>
                  </a:solidFill>
                  <a:highlight>
                    <a:srgbClr val="FFFFFF"/>
                  </a:highlight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Ukázat témata</a:t>
              </a:r>
              <a:endParaRPr sz="950" b="1">
                <a:solidFill>
                  <a:srgbClr val="04B7E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800"/>
            </a:pPr>
            <a:r>
              <a:rPr lang="en" sz="3500" dirty="0" err="1">
                <a:solidFill>
                  <a:schemeClr val="dk1"/>
                </a:solidFill>
              </a:rPr>
              <a:t>Vlastní</a:t>
            </a:r>
            <a:r>
              <a:rPr lang="en" sz="3500" dirty="0">
                <a:solidFill>
                  <a:schemeClr val="dk1"/>
                </a:solidFill>
              </a:rPr>
              <a:t> </a:t>
            </a:r>
            <a:r>
              <a:rPr lang="en" sz="3500" dirty="0" err="1">
                <a:solidFill>
                  <a:schemeClr val="dk1"/>
                </a:solidFill>
              </a:rPr>
              <a:t>témata</a:t>
            </a:r>
            <a:r>
              <a:rPr lang="en" sz="3500" dirty="0">
                <a:solidFill>
                  <a:schemeClr val="dk1"/>
                </a:solidFill>
              </a:rPr>
              <a:t> a </a:t>
            </a:r>
            <a:r>
              <a:rPr lang="en" sz="3500" dirty="0" err="1">
                <a:solidFill>
                  <a:schemeClr val="dk1"/>
                </a:solidFill>
              </a:rPr>
              <a:t>více</a:t>
            </a:r>
            <a:r>
              <a:rPr lang="en" sz="3500" dirty="0">
                <a:solidFill>
                  <a:schemeClr val="dk1"/>
                </a:solidFill>
              </a:rPr>
              <a:t> </a:t>
            </a:r>
            <a:r>
              <a:rPr lang="en" sz="3500" dirty="0" err="1">
                <a:solidFill>
                  <a:schemeClr val="dk1"/>
                </a:solidFill>
              </a:rPr>
              <a:t>jazyků</a:t>
            </a:r>
            <a:endParaRPr sz="3500" b="1" i="0" u="none" strike="noStrike" cap="none" dirty="0" err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D1038EA-5AA3-325D-46E9-E4CEBED12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15" y="1403297"/>
            <a:ext cx="5600700" cy="2899500"/>
          </a:xfrm>
          <a:prstGeom prst="rect">
            <a:avLst/>
          </a:prstGeom>
        </p:spPr>
      </p:pic>
      <p:sp>
        <p:nvSpPr>
          <p:cNvPr id="5" name="Google Shape;175;p30">
            <a:extLst>
              <a:ext uri="{FF2B5EF4-FFF2-40B4-BE49-F238E27FC236}">
                <a16:creationId xmlns:a16="http://schemas.microsoft.com/office/drawing/2014/main" id="{7CBDDD85-1466-0604-ABDC-169B0C9E6E53}"/>
              </a:ext>
            </a:extLst>
          </p:cNvPr>
          <p:cNvSpPr/>
          <p:nvPr/>
        </p:nvSpPr>
        <p:spPr>
          <a:xfrm>
            <a:off x="391775" y="1290525"/>
            <a:ext cx="3033900" cy="1090500"/>
          </a:xfrm>
          <a:prstGeom prst="wedgeRoundRectCallout">
            <a:avLst>
              <a:gd name="adj1" fmla="val 60914"/>
              <a:gd name="adj2" fmla="val 18621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Každý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průzkum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jde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jednoduše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upravit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ve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vizuálním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konverzačním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stromu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lang="en" b="1" dirty="0">
              <a:latin typeface="Roboto"/>
              <a:ea typeface="Roboto"/>
              <a:cs typeface="Roboto"/>
            </a:endParaRPr>
          </a:p>
        </p:txBody>
      </p:sp>
      <p:sp>
        <p:nvSpPr>
          <p:cNvPr id="9" name="Google Shape;177;p30">
            <a:extLst>
              <a:ext uri="{FF2B5EF4-FFF2-40B4-BE49-F238E27FC236}">
                <a16:creationId xmlns:a16="http://schemas.microsoft.com/office/drawing/2014/main" id="{6465038D-B68E-906B-E671-2663E904972A}"/>
              </a:ext>
            </a:extLst>
          </p:cNvPr>
          <p:cNvSpPr/>
          <p:nvPr/>
        </p:nvSpPr>
        <p:spPr>
          <a:xfrm>
            <a:off x="391775" y="2682243"/>
            <a:ext cx="3033900" cy="900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latin typeface="Roboto"/>
                <a:ea typeface="Roboto Light"/>
                <a:cs typeface="Roboto Light"/>
              </a:rPr>
              <a:t>K </a:t>
            </a:r>
            <a:r>
              <a:rPr lang="en" dirty="0" err="1">
                <a:latin typeface="Roboto"/>
                <a:ea typeface="Roboto Light"/>
                <a:cs typeface="Roboto Light"/>
              </a:rPr>
              <a:t>přípravě</a:t>
            </a:r>
            <a:r>
              <a:rPr lang="en" dirty="0">
                <a:latin typeface="Roboto"/>
                <a:ea typeface="Roboto Light"/>
                <a:cs typeface="Roboto Light"/>
              </a:rPr>
              <a:t> </a:t>
            </a:r>
            <a:r>
              <a:rPr lang="en" dirty="0" err="1">
                <a:latin typeface="Roboto"/>
                <a:ea typeface="Roboto Light"/>
                <a:cs typeface="Roboto Light"/>
              </a:rPr>
              <a:t>tématu</a:t>
            </a:r>
            <a:r>
              <a:rPr lang="en" dirty="0">
                <a:latin typeface="Roboto"/>
                <a:ea typeface="Roboto Light"/>
                <a:cs typeface="Roboto Light"/>
              </a:rPr>
              <a:t> </a:t>
            </a:r>
            <a:r>
              <a:rPr lang="en" dirty="0" err="1">
                <a:latin typeface="Roboto"/>
                <a:ea typeface="Roboto Light"/>
                <a:cs typeface="Roboto Light"/>
              </a:rPr>
              <a:t>úplně</a:t>
            </a:r>
            <a:r>
              <a:rPr lang="en" dirty="0">
                <a:latin typeface="Roboto"/>
                <a:ea typeface="Roboto Light"/>
                <a:cs typeface="Roboto Light"/>
              </a:rPr>
              <a:t> </a:t>
            </a:r>
            <a:r>
              <a:rPr lang="en" dirty="0" err="1">
                <a:latin typeface="Roboto"/>
                <a:ea typeface="Roboto Light"/>
                <a:cs typeface="Roboto Light"/>
              </a:rPr>
              <a:t>na</a:t>
            </a:r>
            <a:r>
              <a:rPr lang="en" dirty="0">
                <a:latin typeface="Roboto"/>
                <a:ea typeface="Roboto Light"/>
                <a:cs typeface="Roboto Light"/>
              </a:rPr>
              <a:t> </a:t>
            </a:r>
            <a:r>
              <a:rPr lang="en" dirty="0" err="1">
                <a:latin typeface="Roboto"/>
                <a:ea typeface="Roboto Light"/>
                <a:cs typeface="Roboto Light"/>
              </a:rPr>
              <a:t>míru</a:t>
            </a:r>
            <a:r>
              <a:rPr lang="en" dirty="0">
                <a:latin typeface="Roboto"/>
                <a:ea typeface="Roboto Light"/>
                <a:cs typeface="Roboto Light"/>
              </a:rPr>
              <a:t> </a:t>
            </a:r>
            <a:r>
              <a:rPr lang="en" dirty="0" err="1">
                <a:latin typeface="Roboto"/>
                <a:ea typeface="Roboto Light"/>
                <a:cs typeface="Roboto Light"/>
              </a:rPr>
              <a:t>možnost</a:t>
            </a:r>
            <a:r>
              <a:rPr lang="en" dirty="0">
                <a:latin typeface="Roboto"/>
                <a:ea typeface="Roboto Light"/>
                <a:cs typeface="Roboto Light"/>
              </a:rPr>
              <a:t> </a:t>
            </a:r>
            <a:r>
              <a:rPr lang="en" b="1" dirty="0" err="1">
                <a:latin typeface="Roboto"/>
                <a:ea typeface="Roboto Light"/>
                <a:cs typeface="Roboto Light"/>
              </a:rPr>
              <a:t>využít</a:t>
            </a:r>
            <a:r>
              <a:rPr lang="en" b="1" dirty="0">
                <a:latin typeface="Roboto"/>
                <a:ea typeface="Roboto Light"/>
                <a:cs typeface="Roboto Light"/>
              </a:rPr>
              <a:t> </a:t>
            </a:r>
            <a:r>
              <a:rPr lang="en" b="1" dirty="0" err="1">
                <a:latin typeface="Roboto"/>
                <a:ea typeface="Roboto Light"/>
                <a:cs typeface="Roboto Light"/>
              </a:rPr>
              <a:t>metodologa</a:t>
            </a:r>
            <a:r>
              <a:rPr lang="en" b="1" dirty="0">
                <a:latin typeface="Roboto"/>
                <a:ea typeface="Roboto Light"/>
                <a:cs typeface="Roboto Light"/>
              </a:rPr>
              <a:t> </a:t>
            </a:r>
            <a:br>
              <a:rPr lang="en" b="1" dirty="0">
                <a:latin typeface="Roboto"/>
                <a:ea typeface="Roboto Light"/>
                <a:cs typeface="Roboto Light"/>
              </a:rPr>
            </a:br>
            <a:r>
              <a:rPr lang="en" b="1" dirty="0">
                <a:latin typeface="Roboto"/>
                <a:ea typeface="Roboto Light"/>
                <a:cs typeface="Roboto Light"/>
              </a:rPr>
              <a:t>z </a:t>
            </a:r>
            <a:r>
              <a:rPr lang="en" b="1" dirty="0" err="1">
                <a:latin typeface="Roboto"/>
                <a:ea typeface="Roboto Light"/>
                <a:cs typeface="Roboto Light"/>
              </a:rPr>
              <a:t>týmu</a:t>
            </a:r>
            <a:r>
              <a:rPr lang="en" b="1" dirty="0">
                <a:latin typeface="Roboto"/>
                <a:ea typeface="Roboto Light"/>
                <a:cs typeface="Roboto Light"/>
              </a:rPr>
              <a:t> Arnolda.</a:t>
            </a:r>
          </a:p>
        </p:txBody>
      </p:sp>
      <p:sp>
        <p:nvSpPr>
          <p:cNvPr id="11" name="Google Shape;180;p30">
            <a:extLst>
              <a:ext uri="{FF2B5EF4-FFF2-40B4-BE49-F238E27FC236}">
                <a16:creationId xmlns:a16="http://schemas.microsoft.com/office/drawing/2014/main" id="{B1F54080-AADD-BA19-CA5B-4C28983D273E}"/>
              </a:ext>
            </a:extLst>
          </p:cNvPr>
          <p:cNvSpPr/>
          <p:nvPr/>
        </p:nvSpPr>
        <p:spPr>
          <a:xfrm>
            <a:off x="5727963" y="4441300"/>
            <a:ext cx="1422090" cy="438642"/>
          </a:xfrm>
          <a:prstGeom prst="flowChartTerminator">
            <a:avLst/>
          </a:prstGeom>
          <a:solidFill>
            <a:schemeClr val="lt1"/>
          </a:solidFill>
          <a:ln w="28575" cap="flat" cmpd="sng">
            <a:solidFill>
              <a:srgbClr val="04B7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81;p30">
            <a:extLst>
              <a:ext uri="{FF2B5EF4-FFF2-40B4-BE49-F238E27FC236}">
                <a16:creationId xmlns:a16="http://schemas.microsoft.com/office/drawing/2014/main" id="{A79D2B94-3AD3-3203-2DCE-FC2257394B68}"/>
              </a:ext>
            </a:extLst>
          </p:cNvPr>
          <p:cNvSpPr txBox="1"/>
          <p:nvPr/>
        </p:nvSpPr>
        <p:spPr>
          <a:xfrm>
            <a:off x="4939013" y="4495175"/>
            <a:ext cx="30000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84200" marR="584200" algn="ctr"/>
            <a:r>
              <a:rPr lang="en" sz="950" b="1" dirty="0">
                <a:solidFill>
                  <a:srgbClr val="00B0F0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Konverzační strom</a:t>
            </a:r>
            <a:endParaRPr lang="en" sz="950" b="1">
              <a:solidFill>
                <a:srgbClr val="00B0F0"/>
              </a:solidFill>
              <a:highlight>
                <a:srgbClr val="FFFFFF"/>
              </a:highlight>
              <a:uFill>
                <a:noFill/>
              </a:uFill>
              <a:latin typeface="Roboto"/>
              <a:ea typeface="Roboto"/>
              <a:cs typeface="Roboto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4" name="Google Shape;177;p30">
            <a:extLst>
              <a:ext uri="{FF2B5EF4-FFF2-40B4-BE49-F238E27FC236}">
                <a16:creationId xmlns:a16="http://schemas.microsoft.com/office/drawing/2014/main" id="{D9F36980-EFC3-19EB-569C-C7B6D2C0B040}"/>
              </a:ext>
            </a:extLst>
          </p:cNvPr>
          <p:cNvSpPr/>
          <p:nvPr/>
        </p:nvSpPr>
        <p:spPr>
          <a:xfrm>
            <a:off x="391774" y="3924302"/>
            <a:ext cx="3033900" cy="9003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>
                <a:latin typeface="Roboto"/>
                <a:ea typeface="Roboto Light"/>
                <a:cs typeface="Roboto Light"/>
              </a:rPr>
              <a:t>Každý</a:t>
            </a:r>
            <a:r>
              <a:rPr lang="en" dirty="0">
                <a:latin typeface="Roboto"/>
                <a:ea typeface="Roboto Light"/>
                <a:cs typeface="Roboto Light"/>
              </a:rPr>
              <a:t> </a:t>
            </a:r>
            <a:r>
              <a:rPr lang="en" err="1">
                <a:latin typeface="Roboto"/>
                <a:ea typeface="Roboto Light"/>
                <a:cs typeface="Roboto Light"/>
              </a:rPr>
              <a:t>průzkum</a:t>
            </a:r>
            <a:r>
              <a:rPr lang="en" dirty="0">
                <a:latin typeface="Roboto"/>
                <a:ea typeface="Roboto Light"/>
                <a:cs typeface="Roboto Light"/>
              </a:rPr>
              <a:t> je </a:t>
            </a:r>
            <a:r>
              <a:rPr lang="en" err="1">
                <a:latin typeface="Roboto"/>
                <a:ea typeface="Roboto Light"/>
                <a:cs typeface="Roboto Light"/>
              </a:rPr>
              <a:t>možné</a:t>
            </a:r>
            <a:r>
              <a:rPr lang="en" dirty="0">
                <a:latin typeface="Roboto"/>
                <a:ea typeface="Roboto Light"/>
                <a:cs typeface="Roboto Light"/>
              </a:rPr>
              <a:t> </a:t>
            </a:r>
            <a:r>
              <a:rPr lang="en" b="1" err="1">
                <a:latin typeface="Roboto"/>
                <a:ea typeface="Roboto Light"/>
                <a:cs typeface="Roboto Light"/>
              </a:rPr>
              <a:t>přeložit</a:t>
            </a:r>
            <a:r>
              <a:rPr lang="en" b="1" dirty="0">
                <a:latin typeface="Roboto"/>
                <a:ea typeface="Roboto Light"/>
                <a:cs typeface="Roboto Light"/>
              </a:rPr>
              <a:t> do </a:t>
            </a:r>
            <a:r>
              <a:rPr lang="en" b="1" err="1">
                <a:latin typeface="Roboto"/>
                <a:ea typeface="Roboto Light"/>
                <a:cs typeface="Roboto Light"/>
              </a:rPr>
              <a:t>jakéhokoliv</a:t>
            </a:r>
            <a:r>
              <a:rPr lang="en" b="1" dirty="0">
                <a:latin typeface="Roboto"/>
                <a:ea typeface="Roboto Light"/>
                <a:cs typeface="Roboto Light"/>
              </a:rPr>
              <a:t> </a:t>
            </a:r>
            <a:r>
              <a:rPr lang="en" b="1" err="1">
                <a:latin typeface="Roboto"/>
                <a:ea typeface="Roboto Light"/>
                <a:cs typeface="Roboto Light"/>
              </a:rPr>
              <a:t>jazyka</a:t>
            </a:r>
            <a:r>
              <a:rPr lang="en" b="1" dirty="0">
                <a:latin typeface="Roboto"/>
                <a:ea typeface="Roboto Light"/>
                <a:cs typeface="Roboto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70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en">
                <a:solidFill>
                  <a:schemeClr val="dk1"/>
                </a:solidFill>
              </a:rPr>
              <a:t>Průzkum = krátká konverzace</a:t>
            </a:r>
            <a:endParaRPr sz="3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676200" y="1126550"/>
            <a:ext cx="3483600" cy="1059600"/>
          </a:xfrm>
          <a:prstGeom prst="wedgeRoundRectCallout">
            <a:avLst>
              <a:gd name="adj1" fmla="val 60595"/>
              <a:gd name="adj2" fmla="val 39598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Arnold vede se zaměstnanci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krátkou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konverzaci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(max. 5 min.), která lidi baví a má v průměru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70% návratnost.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676200" y="2462100"/>
            <a:ext cx="3483600" cy="7050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Arnold mluví tak, aby mu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rozuměla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uklízečka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i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manažer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633750" y="3388900"/>
            <a:ext cx="3483600" cy="14787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Arnold pracuje s tzv.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psychologickým bezpečím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a dává zaměstnanci možnost</a:t>
            </a: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psát pod svým jménem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nebo </a:t>
            </a: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se 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kdykoliv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přepnout do anonymního módu.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175" y="1443975"/>
            <a:ext cx="3077425" cy="2184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91;p31">
            <a:extLst>
              <a:ext uri="{FF2B5EF4-FFF2-40B4-BE49-F238E27FC236}">
                <a16:creationId xmlns:a16="http://schemas.microsoft.com/office/drawing/2014/main" id="{B7FA38A5-46FF-EB79-FF3B-C0E7E4223F55}"/>
              </a:ext>
            </a:extLst>
          </p:cNvPr>
          <p:cNvGrpSpPr/>
          <p:nvPr/>
        </p:nvGrpSpPr>
        <p:grpSpPr>
          <a:xfrm>
            <a:off x="5171800" y="4237900"/>
            <a:ext cx="3700200" cy="438642"/>
            <a:chOff x="5171800" y="4237900"/>
            <a:chExt cx="3700200" cy="438642"/>
          </a:xfrm>
        </p:grpSpPr>
        <p:sp>
          <p:nvSpPr>
            <p:cNvPr id="6" name="Google Shape;192;p31">
              <a:extLst>
                <a:ext uri="{FF2B5EF4-FFF2-40B4-BE49-F238E27FC236}">
                  <a16:creationId xmlns:a16="http://schemas.microsoft.com/office/drawing/2014/main" id="{4743EE46-D5F3-EC23-430C-20F7C723FFBE}"/>
                </a:ext>
              </a:extLst>
            </p:cNvPr>
            <p:cNvSpPr/>
            <p:nvPr/>
          </p:nvSpPr>
          <p:spPr>
            <a:xfrm>
              <a:off x="6317925" y="4237900"/>
              <a:ext cx="1422090" cy="438642"/>
            </a:xfrm>
            <a:prstGeom prst="flowChartTerminator">
              <a:avLst/>
            </a:prstGeom>
            <a:solidFill>
              <a:schemeClr val="lt1"/>
            </a:solidFill>
            <a:ln w="28575" cap="flat" cmpd="sng">
              <a:solidFill>
                <a:srgbClr val="04B7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3;p31">
              <a:extLst>
                <a:ext uri="{FF2B5EF4-FFF2-40B4-BE49-F238E27FC236}">
                  <a16:creationId xmlns:a16="http://schemas.microsoft.com/office/drawing/2014/main" id="{7AAE3144-1D89-A7F8-B68C-CB828BF1E5EC}"/>
                </a:ext>
              </a:extLst>
            </p:cNvPr>
            <p:cNvSpPr txBox="1"/>
            <p:nvPr/>
          </p:nvSpPr>
          <p:spPr>
            <a:xfrm>
              <a:off x="5171800" y="4305925"/>
              <a:ext cx="3700200" cy="3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584200" marR="5842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 b="1" dirty="0">
                  <a:solidFill>
                    <a:srgbClr val="04B7EF"/>
                  </a:solidFill>
                  <a:highlight>
                    <a:srgbClr val="FFFFFF"/>
                  </a:highlight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Poslat si průzkum</a:t>
              </a:r>
              <a:endParaRPr sz="850" b="1" dirty="0">
                <a:solidFill>
                  <a:srgbClr val="04B7E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3;p32">
            <a:extLst>
              <a:ext uri="{FF2B5EF4-FFF2-40B4-BE49-F238E27FC236}">
                <a16:creationId xmlns:a16="http://schemas.microsoft.com/office/drawing/2014/main" id="{083B84BC-F65C-2A09-A803-EB098BCD7734}"/>
              </a:ext>
            </a:extLst>
          </p:cNvPr>
          <p:cNvSpPr/>
          <p:nvPr/>
        </p:nvSpPr>
        <p:spPr>
          <a:xfrm>
            <a:off x="7109631" y="4158067"/>
            <a:ext cx="1422090" cy="438642"/>
          </a:xfrm>
          <a:prstGeom prst="flowChartTerminator">
            <a:avLst/>
          </a:prstGeom>
          <a:solidFill>
            <a:schemeClr val="lt1"/>
          </a:solidFill>
          <a:ln w="28575" cap="flat" cmpd="sng">
            <a:solidFill>
              <a:srgbClr val="04B7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cs-CZ" dirty="0">
                <a:solidFill>
                  <a:schemeClr val="dk1"/>
                </a:solidFill>
              </a:rPr>
              <a:t>Chytré AI reporty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676200" y="1146050"/>
            <a:ext cx="3483600" cy="1040100"/>
          </a:xfrm>
          <a:prstGeom prst="wedgeRoundRectCallout">
            <a:avLst>
              <a:gd name="adj1" fmla="val 61787"/>
              <a:gd name="adj2" fmla="val 18620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Po ukončení tématu Arnold připraví k rozeslání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přehledné reporty pro HR, vedení a manažery.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676200" y="2518012"/>
            <a:ext cx="3483600" cy="8574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Výsledky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jsou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 k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dispozici</a:t>
            </a: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b="1" dirty="0" err="1">
                <a:latin typeface="Roboto"/>
                <a:ea typeface="Roboto"/>
                <a:cs typeface="Roboto"/>
                <a:sym typeface="Roboto"/>
              </a:rPr>
              <a:t>okamžitě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v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administraci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s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možností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dirty="0" err="1">
                <a:latin typeface="Roboto Light"/>
                <a:ea typeface="Roboto Light"/>
                <a:cs typeface="Roboto Light"/>
                <a:sym typeface="Roboto Light"/>
              </a:rPr>
              <a:t>rozeslání</a:t>
            </a:r>
            <a:r>
              <a:rPr lang="en" dirty="0"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676200" y="3707250"/>
            <a:ext cx="3483600" cy="12312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Arnoldův report analyzuje AI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a vytváří se chytré shrnutí za průzkumu nebo </a:t>
            </a:r>
            <a:r>
              <a:rPr lang="cs-CZ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onboarding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 nováčka (co funguje a co vyžaduje pozornost).</a:t>
            </a:r>
          </a:p>
        </p:txBody>
      </p:sp>
      <p:grpSp>
        <p:nvGrpSpPr>
          <p:cNvPr id="202" name="Google Shape;202;p32"/>
          <p:cNvGrpSpPr/>
          <p:nvPr/>
        </p:nvGrpSpPr>
        <p:grpSpPr>
          <a:xfrm>
            <a:off x="3773206" y="3705285"/>
            <a:ext cx="3700200" cy="438642"/>
            <a:chOff x="5359370" y="3423945"/>
            <a:chExt cx="3700200" cy="438642"/>
          </a:xfrm>
        </p:grpSpPr>
        <p:sp>
          <p:nvSpPr>
            <p:cNvPr id="203" name="Google Shape;203;p32"/>
            <p:cNvSpPr/>
            <p:nvPr/>
          </p:nvSpPr>
          <p:spPr>
            <a:xfrm>
              <a:off x="6505495" y="3423945"/>
              <a:ext cx="1422090" cy="438642"/>
            </a:xfrm>
            <a:prstGeom prst="flowChartTerminator">
              <a:avLst/>
            </a:prstGeom>
            <a:solidFill>
              <a:schemeClr val="lt1"/>
            </a:solidFill>
            <a:ln w="28575" cap="flat" cmpd="sng">
              <a:solidFill>
                <a:srgbClr val="04B7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 txBox="1"/>
            <p:nvPr/>
          </p:nvSpPr>
          <p:spPr>
            <a:xfrm>
              <a:off x="5359370" y="3483311"/>
              <a:ext cx="37002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584200" marR="584200" algn="ctr"/>
              <a:r>
                <a:rPr lang="en" sz="950" b="1" dirty="0">
                  <a:solidFill>
                    <a:srgbClr val="00B0F0"/>
                  </a:solidFill>
                  <a:highlight>
                    <a:srgbClr val="FFFFFF"/>
                  </a:highlight>
                  <a:uFill>
                    <a:noFill/>
                  </a:uFill>
                  <a:latin typeface="Roboto"/>
                  <a:ea typeface="Roboto"/>
                  <a:cs typeface="Roboto"/>
                  <a:sym typeface="Roboto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Výsledky spokojenost</a:t>
              </a:r>
              <a:endParaRPr sz="950" b="1" dirty="0">
                <a:solidFill>
                  <a:srgbClr val="00B0F0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205" name="Google Shape;205;p32"/>
          <p:cNvGrpSpPr/>
          <p:nvPr/>
        </p:nvGrpSpPr>
        <p:grpSpPr>
          <a:xfrm>
            <a:off x="4784725" y="685814"/>
            <a:ext cx="4487105" cy="3542213"/>
            <a:chOff x="4656894" y="691538"/>
            <a:chExt cx="4487105" cy="3542213"/>
          </a:xfrm>
        </p:grpSpPr>
        <p:grpSp>
          <p:nvGrpSpPr>
            <p:cNvPr id="206" name="Google Shape;206;p32"/>
            <p:cNvGrpSpPr/>
            <p:nvPr/>
          </p:nvGrpSpPr>
          <p:grpSpPr>
            <a:xfrm>
              <a:off x="4656894" y="691538"/>
              <a:ext cx="2391875" cy="2637125"/>
              <a:chOff x="4230294" y="674150"/>
              <a:chExt cx="2391875" cy="2637125"/>
            </a:xfrm>
          </p:grpSpPr>
          <p:pic>
            <p:nvPicPr>
              <p:cNvPr id="207" name="Google Shape;207;p3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38638" y="674150"/>
                <a:ext cx="2375188" cy="614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3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230294" y="1288600"/>
                <a:ext cx="2391875" cy="2022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9" name="Google Shape;209;p32"/>
            <p:cNvGrpSpPr/>
            <p:nvPr/>
          </p:nvGrpSpPr>
          <p:grpSpPr>
            <a:xfrm>
              <a:off x="6541975" y="2072950"/>
              <a:ext cx="2602025" cy="2160800"/>
              <a:chOff x="4628575" y="2982700"/>
              <a:chExt cx="2602025" cy="2160800"/>
            </a:xfrm>
          </p:grpSpPr>
          <p:pic>
            <p:nvPicPr>
              <p:cNvPr id="210" name="Google Shape;210;p3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628575" y="3579200"/>
                <a:ext cx="2602025" cy="156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32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701959" y="2982700"/>
                <a:ext cx="2423566" cy="596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Google Shape;204;p32">
            <a:extLst>
              <a:ext uri="{FF2B5EF4-FFF2-40B4-BE49-F238E27FC236}">
                <a16:creationId xmlns:a16="http://schemas.microsoft.com/office/drawing/2014/main" id="{3A72D839-387A-8B91-B66D-B2AF7A6332B4}"/>
              </a:ext>
            </a:extLst>
          </p:cNvPr>
          <p:cNvSpPr txBox="1"/>
          <p:nvPr/>
        </p:nvSpPr>
        <p:spPr>
          <a:xfrm>
            <a:off x="5967175" y="4230934"/>
            <a:ext cx="3700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84200" marR="584200" algn="ctr"/>
            <a:r>
              <a:rPr lang="en" sz="950" b="1" dirty="0">
                <a:solidFill>
                  <a:srgbClr val="04B7E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Výsledky onboarding</a:t>
            </a:r>
            <a:endParaRPr lang="en" sz="950" b="1" dirty="0">
              <a:solidFill>
                <a:srgbClr val="04B7EF"/>
              </a:solidFill>
              <a:highlight>
                <a:srgbClr val="FFFFFF"/>
              </a:highlight>
              <a:uFill>
                <a:noFill/>
              </a:u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9992E8B-4306-5395-7DC7-DBB4857B9F83}"/>
              </a:ext>
            </a:extLst>
          </p:cNvPr>
          <p:cNvGrpSpPr/>
          <p:nvPr/>
        </p:nvGrpSpPr>
        <p:grpSpPr>
          <a:xfrm>
            <a:off x="210943" y="1112330"/>
            <a:ext cx="5557595" cy="2677015"/>
            <a:chOff x="670811" y="761125"/>
            <a:chExt cx="7891890" cy="3828063"/>
          </a:xfrm>
        </p:grpSpPr>
        <p:pic>
          <p:nvPicPr>
            <p:cNvPr id="5" name="Picture 4" descr="A screenshot of a phone&#10;&#10;Description automatically generated">
              <a:extLst>
                <a:ext uri="{FF2B5EF4-FFF2-40B4-BE49-F238E27FC236}">
                  <a16:creationId xmlns:a16="http://schemas.microsoft.com/office/drawing/2014/main" id="{9DBFF9F1-3880-1F0E-FF4B-C02173E05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811" y="761125"/>
              <a:ext cx="2143985" cy="3826636"/>
            </a:xfrm>
            <a:prstGeom prst="rect">
              <a:avLst/>
            </a:prstGeom>
          </p:spPr>
        </p:pic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CA492F8-C909-0704-C11D-189A270A3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8415" y="762554"/>
              <a:ext cx="5544286" cy="3826634"/>
            </a:xfrm>
            <a:prstGeom prst="rect">
              <a:avLst/>
            </a:prstGeom>
          </p:spPr>
        </p:pic>
      </p:grp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0974C39-0471-797C-374E-1CBE0F7E5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512" y="1111260"/>
            <a:ext cx="3144994" cy="24884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A4F978-B321-084A-A6A4-AAA1146684B9}"/>
              </a:ext>
            </a:extLst>
          </p:cNvPr>
          <p:cNvSpPr/>
          <p:nvPr/>
        </p:nvSpPr>
        <p:spPr>
          <a:xfrm>
            <a:off x="8464826" y="4646543"/>
            <a:ext cx="521804" cy="430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90119-3197-DD99-1D24-0F1A2BE11F0B}"/>
              </a:ext>
            </a:extLst>
          </p:cNvPr>
          <p:cNvSpPr txBox="1"/>
          <p:nvPr/>
        </p:nvSpPr>
        <p:spPr>
          <a:xfrm>
            <a:off x="49201" y="4124714"/>
            <a:ext cx="183331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latin typeface="Roboto Light"/>
              </a:rPr>
              <a:t>Arnold </a:t>
            </a:r>
            <a:r>
              <a:rPr lang="en-US" sz="1050" dirty="0" err="1">
                <a:latin typeface="Roboto Light"/>
              </a:rPr>
              <a:t>pozná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organizační</a:t>
            </a:r>
            <a:r>
              <a:rPr lang="en-US" sz="1050" b="1" dirty="0">
                <a:latin typeface="Roboto Light"/>
              </a:rPr>
              <a:t> </a:t>
            </a:r>
            <a:endParaRPr lang="en-US" sz="1200" b="1" dirty="0"/>
          </a:p>
          <a:p>
            <a:pPr algn="ctr"/>
            <a:r>
              <a:rPr lang="en-US" sz="1050" b="1" dirty="0" err="1">
                <a:latin typeface="Roboto Light"/>
              </a:rPr>
              <a:t>strukturu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dirty="0" err="1">
                <a:latin typeface="Roboto Light"/>
              </a:rPr>
              <a:t>vaší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dirty="0" err="1">
                <a:latin typeface="Roboto Light"/>
              </a:rPr>
              <a:t>společnosti</a:t>
            </a:r>
            <a:endParaRPr lang="en-US" sz="1050" dirty="0">
              <a:latin typeface="Roboto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817FD-AF2B-2EFD-65EE-F1DD6EF39DC9}"/>
              </a:ext>
            </a:extLst>
          </p:cNvPr>
          <p:cNvSpPr txBox="1"/>
          <p:nvPr/>
        </p:nvSpPr>
        <p:spPr>
          <a:xfrm>
            <a:off x="2316462" y="4106344"/>
            <a:ext cx="3374856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latin typeface="Roboto Light"/>
              </a:rPr>
              <a:t>Po </a:t>
            </a:r>
            <a:r>
              <a:rPr lang="en-US" sz="1050" dirty="0" err="1">
                <a:latin typeface="Roboto Light"/>
              </a:rPr>
              <a:t>ukonžení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dirty="0" err="1">
                <a:latin typeface="Roboto Light"/>
              </a:rPr>
              <a:t>průzkumu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vytvoří</a:t>
            </a:r>
            <a:r>
              <a:rPr lang="en-US" sz="1050" b="1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automaticky</a:t>
            </a:r>
            <a:r>
              <a:rPr lang="en-US" sz="1050" b="1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reporty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dirty="0" err="1">
                <a:latin typeface="Roboto Light"/>
              </a:rPr>
              <a:t>podle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dirty="0" err="1">
                <a:latin typeface="Roboto Light"/>
              </a:rPr>
              <a:t>struktury</a:t>
            </a:r>
            <a:r>
              <a:rPr lang="en-US" sz="1050" dirty="0">
                <a:latin typeface="Roboto Light"/>
              </a:rPr>
              <a:t> s </a:t>
            </a:r>
            <a:r>
              <a:rPr lang="en-US" sz="1050" b="1" dirty="0" err="1">
                <a:latin typeface="Roboto Light"/>
              </a:rPr>
              <a:t>možností</a:t>
            </a:r>
            <a:r>
              <a:rPr lang="en-US" sz="1050" b="1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rozeslat</a:t>
            </a:r>
            <a:r>
              <a:rPr lang="en-US" sz="1050" b="1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výsledky</a:t>
            </a:r>
            <a:r>
              <a:rPr lang="en-US" sz="1050" b="1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vybraným</a:t>
            </a:r>
            <a:r>
              <a:rPr lang="en-US" sz="1050" b="1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manažerům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E1A7C-AA8B-0F33-26D1-26EE8A48B72B}"/>
              </a:ext>
            </a:extLst>
          </p:cNvPr>
          <p:cNvSpPr txBox="1"/>
          <p:nvPr/>
        </p:nvSpPr>
        <p:spPr>
          <a:xfrm>
            <a:off x="6408925" y="4095356"/>
            <a:ext cx="2412330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 err="1">
                <a:latin typeface="Roboto Light"/>
              </a:rPr>
              <a:t>Daný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dirty="0" err="1">
                <a:latin typeface="Roboto Light"/>
              </a:rPr>
              <a:t>člověk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dirty="0" err="1">
                <a:latin typeface="Roboto Light"/>
              </a:rPr>
              <a:t>dostane</a:t>
            </a:r>
            <a:r>
              <a:rPr lang="en-US" sz="1050" dirty="0">
                <a:latin typeface="Roboto Light"/>
              </a:rPr>
              <a:t> email s </a:t>
            </a:r>
            <a:r>
              <a:rPr lang="en-US" sz="1050" dirty="0" err="1">
                <a:latin typeface="Roboto Light"/>
              </a:rPr>
              <a:t>odkazem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dirty="0" err="1">
                <a:latin typeface="Roboto Light"/>
              </a:rPr>
              <a:t>na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dirty="0" err="1">
                <a:latin typeface="Roboto Light"/>
              </a:rPr>
              <a:t>své</a:t>
            </a:r>
            <a:r>
              <a:rPr lang="en-US" sz="1050" dirty="0">
                <a:latin typeface="Roboto Light"/>
              </a:rPr>
              <a:t> </a:t>
            </a:r>
            <a:r>
              <a:rPr lang="en-US" sz="1050" dirty="0" err="1">
                <a:latin typeface="Roboto Light"/>
              </a:rPr>
              <a:t>výslekdy</a:t>
            </a:r>
            <a:r>
              <a:rPr lang="en-US" sz="1050" dirty="0">
                <a:latin typeface="Roboto Light"/>
              </a:rPr>
              <a:t> a </a:t>
            </a:r>
            <a:r>
              <a:rPr lang="en-US" sz="1050" b="1" dirty="0" err="1">
                <a:latin typeface="Roboto Light"/>
              </a:rPr>
              <a:t>jedním</a:t>
            </a:r>
            <a:r>
              <a:rPr lang="en-US" sz="1050" b="1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kliknutím</a:t>
            </a:r>
            <a:r>
              <a:rPr lang="en-US" sz="1050" b="1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otevře</a:t>
            </a:r>
            <a:r>
              <a:rPr lang="en-US" sz="1050" b="1" dirty="0">
                <a:latin typeface="Roboto Light"/>
              </a:rPr>
              <a:t> </a:t>
            </a:r>
            <a:r>
              <a:rPr lang="en-US" sz="1050" b="1" dirty="0" err="1">
                <a:latin typeface="Roboto Light"/>
              </a:rPr>
              <a:t>přehledný</a:t>
            </a:r>
            <a:r>
              <a:rPr lang="en-US" sz="1050" b="1" dirty="0">
                <a:latin typeface="Roboto Light"/>
              </a:rPr>
              <a:t> report.</a:t>
            </a:r>
          </a:p>
        </p:txBody>
      </p:sp>
    </p:spTree>
    <p:extLst>
      <p:ext uri="{BB962C8B-B14F-4D97-AF65-F5344CB8AC3E}">
        <p14:creationId xmlns:p14="http://schemas.microsoft.com/office/powerpoint/2010/main" val="10888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2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en" sz="3500">
                <a:solidFill>
                  <a:schemeClr val="dk1"/>
                </a:solidFill>
              </a:rPr>
              <a:t>Pomoc s představením a využitím naplno</a:t>
            </a:r>
            <a:endParaRPr sz="35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>
            <a:off x="676200" y="1146050"/>
            <a:ext cx="3483600" cy="1040100"/>
          </a:xfrm>
          <a:prstGeom prst="wedgeRoundRectCallout">
            <a:avLst>
              <a:gd name="adj1" fmla="val 61787"/>
              <a:gd name="adj2" fmla="val 18620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Živí kolegové z Customer Success týmu Arnolda vám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pomohou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představení k manažerům a zaměstnancům.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676200" y="2518012"/>
            <a:ext cx="3483600" cy="8574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Pomůžeme vám s kampaní ve firmě, </a:t>
            </a:r>
            <a:br>
              <a:rPr lang="en"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b="1">
                <a:latin typeface="Roboto"/>
                <a:ea typeface="Roboto"/>
                <a:cs typeface="Roboto"/>
                <a:sym typeface="Roboto"/>
              </a:rPr>
              <a:t>aby se zaměstnanci na Arnolda těšili.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4"/>
          <p:cNvSpPr/>
          <p:nvPr/>
        </p:nvSpPr>
        <p:spPr>
          <a:xfrm>
            <a:off x="676200" y="3707250"/>
            <a:ext cx="3483600" cy="1231200"/>
          </a:xfrm>
          <a:prstGeom prst="wedgeRoundRectCallout">
            <a:avLst>
              <a:gd name="adj1" fmla="val 61024"/>
              <a:gd name="adj2" fmla="val -19817"/>
              <a:gd name="adj3" fmla="val 0"/>
            </a:avLst>
          </a:prstGeom>
          <a:solidFill>
            <a:srgbClr val="FFD5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V průběhu spolupráce Customer Success tým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pomáhá s tvorbou vlastních témata a využívání Arnolda naplno.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968" y="1853730"/>
            <a:ext cx="3897000" cy="2188800"/>
          </a:xfrm>
          <a:prstGeom prst="flowChartAlternateProcess">
            <a:avLst/>
          </a:prstGeom>
          <a:noFill/>
          <a:ln>
            <a:noFill/>
          </a:ln>
          <a:effectLst>
            <a:outerShdw blurRad="5715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35"/>
          <p:cNvGrpSpPr/>
          <p:nvPr/>
        </p:nvGrpSpPr>
        <p:grpSpPr>
          <a:xfrm>
            <a:off x="964685" y="1829079"/>
            <a:ext cx="6360401" cy="1507356"/>
            <a:chOff x="2731387" y="1764625"/>
            <a:chExt cx="7072613" cy="1648825"/>
          </a:xfrm>
        </p:grpSpPr>
        <p:pic>
          <p:nvPicPr>
            <p:cNvPr id="241" name="Google Shape;241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31387" y="1764625"/>
              <a:ext cx="1543475" cy="110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35"/>
            <p:cNvSpPr txBox="1"/>
            <p:nvPr/>
          </p:nvSpPr>
          <p:spPr>
            <a:xfrm>
              <a:off x="4572000" y="1797050"/>
              <a:ext cx="5232000" cy="16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E-mailem, smskou nebo přes QR kód</a:t>
              </a:r>
              <a:endParaRPr sz="2500" b="1">
                <a:solidFill>
                  <a:schemeClr val="dk1"/>
                </a:solidFill>
                <a:highlight>
                  <a:srgbClr val="F9F9F9"/>
                </a:highlight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just" rtl="0">
                <a:spcBef>
                  <a:spcPts val="15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umí pozvat účastníky k rozhovoru e-mailem, smskou nebo třeba QR kódem vylepeným po výrobní hale. Pokud lidé nemají firemní e-mail ani mobilní telefon, můžou Arnolda vyplnit zaměstnanci formou sdíleného „kiosku” ve společných prostorách.</a:t>
              </a:r>
              <a:endParaRPr sz="900">
                <a:solidFill>
                  <a:srgbClr val="2B2B2B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43" name="Google Shape;243;p35"/>
          <p:cNvGrpSpPr/>
          <p:nvPr/>
        </p:nvGrpSpPr>
        <p:grpSpPr>
          <a:xfrm>
            <a:off x="667850" y="414519"/>
            <a:ext cx="5863346" cy="1793112"/>
            <a:chOff x="571950" y="148025"/>
            <a:chExt cx="6519900" cy="1961400"/>
          </a:xfrm>
        </p:grpSpPr>
        <p:sp>
          <p:nvSpPr>
            <p:cNvPr id="244" name="Google Shape;244;p35"/>
            <p:cNvSpPr txBox="1"/>
            <p:nvPr/>
          </p:nvSpPr>
          <p:spPr>
            <a:xfrm>
              <a:off x="1915650" y="148025"/>
              <a:ext cx="5176200" cy="19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se domluví</a:t>
              </a:r>
              <a:endParaRPr sz="2500" b="1">
                <a:solidFill>
                  <a:schemeClr val="dk1"/>
                </a:solidFill>
                <a:highlight>
                  <a:srgbClr val="F9F9F9"/>
                </a:highlight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just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Komunikujete v rámci společnosti více jazyky? Potřebujete provést stejný výzkum zároveň i na pobočkách v zahraničí? Žádný problém. Arnold se nyní kompletně domluví třemi jazyky – anglicky, česky a slovensky. Učí se jich ale mnoho dalších.</a:t>
              </a:r>
              <a:endParaRPr sz="900">
                <a:solidFill>
                  <a:srgbClr val="2B2B2B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245" name="Google Shape;245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1950" y="148025"/>
              <a:ext cx="1175575" cy="1175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35"/>
          <p:cNvGrpSpPr/>
          <p:nvPr/>
        </p:nvGrpSpPr>
        <p:grpSpPr>
          <a:xfrm>
            <a:off x="723801" y="3265650"/>
            <a:ext cx="6960775" cy="1877858"/>
            <a:chOff x="803900" y="3637869"/>
            <a:chExt cx="7740214" cy="2054100"/>
          </a:xfrm>
        </p:grpSpPr>
        <p:pic>
          <p:nvPicPr>
            <p:cNvPr id="247" name="Google Shape;247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900" y="3746025"/>
              <a:ext cx="1152600" cy="8709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sp>
          <p:nvSpPr>
            <p:cNvPr id="248" name="Google Shape;248;p35"/>
            <p:cNvSpPr txBox="1"/>
            <p:nvPr/>
          </p:nvSpPr>
          <p:spPr>
            <a:xfrm>
              <a:off x="2251914" y="3637869"/>
              <a:ext cx="6292200" cy="20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je bezpečný</a:t>
              </a:r>
              <a:endParaRPr sz="1200" b="1">
                <a:solidFill>
                  <a:schemeClr val="dk1"/>
                </a:solidFill>
                <a:highlight>
                  <a:srgbClr val="F9F9F9"/>
                </a:highlight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694944" lvl="0" indent="0" algn="just" rtl="0">
                <a:lnSpc>
                  <a:spcPct val="150000"/>
                </a:lnSpc>
                <a:spcBef>
                  <a:spcPts val="190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Arnold využívá bezpečná hesla a dvoufaktorové ověřování. Všechny uložené informace jsou v souladu s GDPR. Bezpečnost je monitorovaná i penetračními testy. Vše máme detailně popsáno </a:t>
              </a:r>
              <a:r>
                <a:rPr lang="en" sz="900" u="sng">
                  <a:solidFill>
                    <a:srgbClr val="04B7EF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 technických specifikacích</a:t>
              </a:r>
              <a:r>
                <a:rPr lang="en" sz="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(v angličtině).</a:t>
              </a:r>
              <a:endParaRPr sz="800">
                <a:solidFill>
                  <a:srgbClr val="2B2B2B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2600"/>
                </a:spcBef>
                <a:spcAft>
                  <a:spcPts val="0"/>
                </a:spcAft>
                <a:buNone/>
              </a:pP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P_prezka">
  <a:themeElements>
    <a:clrScheme name="Vlastní 24">
      <a:dk1>
        <a:srgbClr val="000000"/>
      </a:dk1>
      <a:lt1>
        <a:srgbClr val="FFFFFF"/>
      </a:lt1>
      <a:dk2>
        <a:srgbClr val="213E7D"/>
      </a:dk2>
      <a:lt2>
        <a:srgbClr val="F8F8F8"/>
      </a:lt2>
      <a:accent1>
        <a:srgbClr val="213E7D"/>
      </a:accent1>
      <a:accent2>
        <a:srgbClr val="50BCC9"/>
      </a:accent2>
      <a:accent3>
        <a:srgbClr val="7F807F"/>
      </a:accent3>
      <a:accent4>
        <a:srgbClr val="3A3B3A"/>
      </a:accent4>
      <a:accent5>
        <a:srgbClr val="6B387F"/>
      </a:accent5>
      <a:accent6>
        <a:srgbClr val="50BCC9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0531ad-1c01-4038-8872-62da876d7ed2">
      <Terms xmlns="http://schemas.microsoft.com/office/infopath/2007/PartnerControls"/>
    </lcf76f155ced4ddcb4097134ff3c332f>
    <TaxCatchAll xmlns="77468289-447c-430c-87c4-160d10fa8fa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C100BE7E8046866FB652B873A8FF" ma:contentTypeVersion="17" ma:contentTypeDescription="Create a new document." ma:contentTypeScope="" ma:versionID="6a60a11d8fb245864c183e5095b88e31">
  <xsd:schema xmlns:xsd="http://www.w3.org/2001/XMLSchema" xmlns:xs="http://www.w3.org/2001/XMLSchema" xmlns:p="http://schemas.microsoft.com/office/2006/metadata/properties" xmlns:ns2="010531ad-1c01-4038-8872-62da876d7ed2" xmlns:ns3="77468289-447c-430c-87c4-160d10fa8fa8" targetNamespace="http://schemas.microsoft.com/office/2006/metadata/properties" ma:root="true" ma:fieldsID="b525097e263bdbacbeb8202b6c4592e6" ns2:_="" ns3:_="">
    <xsd:import namespace="010531ad-1c01-4038-8872-62da876d7ed2"/>
    <xsd:import namespace="77468289-447c-430c-87c4-160d10fa8f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531ad-1c01-4038-8872-62da876d7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a60ab91-e545-404d-af87-8f88a5da34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68289-447c-430c-87c4-160d10fa8f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a207be-603b-4d33-8085-277eababddc8}" ma:internalName="TaxCatchAll" ma:showField="CatchAllData" ma:web="77468289-447c-430c-87c4-160d10fa8f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D0EB31-1292-460E-8B98-459D3AB8CC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0693C2-BFD9-4928-8A8A-7E6DBCE96031}">
  <ds:schemaRefs>
    <ds:schemaRef ds:uri="http://schemas.microsoft.com/office/2006/metadata/properties"/>
    <ds:schemaRef ds:uri="http://schemas.microsoft.com/office/infopath/2007/PartnerControls"/>
    <ds:schemaRef ds:uri="010531ad-1c01-4038-8872-62da876d7ed2"/>
    <ds:schemaRef ds:uri="77468289-447c-430c-87c4-160d10fa8fa8"/>
  </ds:schemaRefs>
</ds:datastoreItem>
</file>

<file path=customXml/itemProps3.xml><?xml version="1.0" encoding="utf-8"?>
<ds:datastoreItem xmlns:ds="http://schemas.openxmlformats.org/officeDocument/2006/customXml" ds:itemID="{29B5DA23-F69B-471B-A582-8255ED526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531ad-1c01-4038-8872-62da876d7ed2"/>
    <ds:schemaRef ds:uri="77468289-447c-430c-87c4-160d10fa8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660</Words>
  <Application>Microsoft Office PowerPoint</Application>
  <PresentationFormat>On-screen Show (16:9)</PresentationFormat>
  <Paragraphs>57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DP_prezka</vt:lpstr>
      <vt:lpstr>Ahoj, já jsem Arnold!</vt:lpstr>
      <vt:lpstr>Průzkumy, které kandidáty  a zaměstnance rozmluví </vt:lpstr>
      <vt:lpstr>Připravená témata průzkumů</vt:lpstr>
      <vt:lpstr>Vlastní témata a více jazyků</vt:lpstr>
      <vt:lpstr>Průzkum = krátká konverzace</vt:lpstr>
      <vt:lpstr>Chytré AI reporty  </vt:lpstr>
      <vt:lpstr>PowerPoint Presentation</vt:lpstr>
      <vt:lpstr>Pomoc s představením a využitím naplno  </vt:lpstr>
      <vt:lpstr>PowerPoint Presentation</vt:lpstr>
      <vt:lpstr>Přínosy Arnold ve společnosti</vt:lpstr>
      <vt:lpstr>Případové studie z firem</vt:lpstr>
      <vt:lpstr>Ceník</vt:lpstr>
      <vt:lpstr>Kde si s Arnoldem povídají?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Ahoj, já jsem Arnold!</dc:title>
  <cp:lastModifiedBy>Musil Michal</cp:lastModifiedBy>
  <cp:revision>133</cp:revision>
  <dcterms:modified xsi:type="dcterms:W3CDTF">2024-11-01T14:15:23Z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0x01010081D7C100BE7E8046866FB652B873A8FF</vt:lpwstr>
  </property>
  <property fmtid="{D5CDD505-2E9C-101B-9397-08002B2CF9AE}" pid="3" name="MediaServiceImageTags">
    <vt:lpwstr/>
  </property>
</Properties>
</file>